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emf" ContentType="image/x-emf"/>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comments/comment6.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comments/comment7.xml" ContentType="application/vnd.openxmlformats-officedocument.presentationml.comment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omments/comment8.xml" ContentType="application/vnd.openxmlformats-officedocument.presentationml.comments+xml"/>
  <Override PartName="/ppt/slides/slide32.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830" r:id="rId2"/>
    <p:sldMasterId id="2147483654" r:id="rId3"/>
    <p:sldMasterId id="2147483657" r:id="rId4"/>
    <p:sldMasterId id="2147483666" r:id="rId5"/>
  </p:sldMasterIdLst>
  <p:notesMasterIdLst>
    <p:notesMasterId r:id="rId131"/>
  </p:notesMasterIdLst>
  <p:handoutMasterIdLst>
    <p:handoutMasterId r:id="rId132"/>
  </p:handoutMasterIdLst>
  <p:sldIdLst>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8" r:id="rId44"/>
    <p:sldId id="519" r:id="rId45"/>
    <p:sldId id="520" r:id="rId46"/>
    <p:sldId id="521" r:id="rId47"/>
    <p:sldId id="522" r:id="rId48"/>
    <p:sldId id="523" r:id="rId49"/>
    <p:sldId id="524" r:id="rId50"/>
    <p:sldId id="525" r:id="rId51"/>
    <p:sldId id="526" r:id="rId52"/>
    <p:sldId id="527" r:id="rId53"/>
    <p:sldId id="528" r:id="rId54"/>
    <p:sldId id="529" r:id="rId55"/>
    <p:sldId id="530" r:id="rId56"/>
    <p:sldId id="531" r:id="rId57"/>
    <p:sldId id="532" r:id="rId58"/>
    <p:sldId id="533" r:id="rId59"/>
    <p:sldId id="534" r:id="rId60"/>
    <p:sldId id="535" r:id="rId61"/>
    <p:sldId id="536" r:id="rId62"/>
    <p:sldId id="537" r:id="rId63"/>
    <p:sldId id="538" r:id="rId64"/>
    <p:sldId id="539" r:id="rId65"/>
    <p:sldId id="540" r:id="rId66"/>
    <p:sldId id="541" r:id="rId67"/>
    <p:sldId id="542" r:id="rId68"/>
    <p:sldId id="543" r:id="rId69"/>
    <p:sldId id="544" r:id="rId70"/>
    <p:sldId id="373" r:id="rId71"/>
    <p:sldId id="422" r:id="rId72"/>
    <p:sldId id="423" r:id="rId73"/>
    <p:sldId id="390" r:id="rId74"/>
    <p:sldId id="398" r:id="rId75"/>
    <p:sldId id="399" r:id="rId76"/>
    <p:sldId id="400" r:id="rId77"/>
    <p:sldId id="401" r:id="rId78"/>
    <p:sldId id="402" r:id="rId79"/>
    <p:sldId id="404" r:id="rId80"/>
    <p:sldId id="407" r:id="rId81"/>
    <p:sldId id="408" r:id="rId82"/>
    <p:sldId id="391" r:id="rId83"/>
    <p:sldId id="366" r:id="rId84"/>
    <p:sldId id="367" r:id="rId85"/>
    <p:sldId id="394" r:id="rId86"/>
    <p:sldId id="395" r:id="rId87"/>
    <p:sldId id="372" r:id="rId88"/>
    <p:sldId id="443" r:id="rId89"/>
    <p:sldId id="392" r:id="rId90"/>
    <p:sldId id="371" r:id="rId91"/>
    <p:sldId id="417" r:id="rId92"/>
    <p:sldId id="418" r:id="rId93"/>
    <p:sldId id="444" r:id="rId94"/>
    <p:sldId id="428" r:id="rId95"/>
    <p:sldId id="445" r:id="rId96"/>
    <p:sldId id="446" r:id="rId97"/>
    <p:sldId id="439" r:id="rId98"/>
    <p:sldId id="447" r:id="rId99"/>
    <p:sldId id="440" r:id="rId100"/>
    <p:sldId id="448" r:id="rId101"/>
    <p:sldId id="393" r:id="rId102"/>
    <p:sldId id="431" r:id="rId103"/>
    <p:sldId id="427" r:id="rId104"/>
    <p:sldId id="382" r:id="rId105"/>
    <p:sldId id="383" r:id="rId106"/>
    <p:sldId id="449" r:id="rId107"/>
    <p:sldId id="450" r:id="rId108"/>
    <p:sldId id="385" r:id="rId109"/>
    <p:sldId id="411" r:id="rId110"/>
    <p:sldId id="412" r:id="rId111"/>
    <p:sldId id="413" r:id="rId112"/>
    <p:sldId id="414" r:id="rId113"/>
    <p:sldId id="415" r:id="rId114"/>
    <p:sldId id="421" r:id="rId115"/>
    <p:sldId id="434" r:id="rId116"/>
    <p:sldId id="436" r:id="rId117"/>
    <p:sldId id="410" r:id="rId118"/>
    <p:sldId id="465" r:id="rId119"/>
    <p:sldId id="467" r:id="rId120"/>
    <p:sldId id="468" r:id="rId121"/>
    <p:sldId id="469" r:id="rId122"/>
    <p:sldId id="470" r:id="rId123"/>
    <p:sldId id="471" r:id="rId124"/>
    <p:sldId id="473" r:id="rId125"/>
    <p:sldId id="475" r:id="rId126"/>
    <p:sldId id="476" r:id="rId127"/>
    <p:sldId id="477" r:id="rId128"/>
    <p:sldId id="478" r:id="rId129"/>
    <p:sldId id="409" r:id="rId130"/>
  </p:sldIdLst>
  <p:sldSz cx="9144000" cy="6858000" type="screen4x3"/>
  <p:notesSz cx="6669088" cy="9872663"/>
  <p:embeddedFontLst>
    <p:embeddedFont>
      <p:font typeface="Calibri" pitchFamily="34" charset="0"/>
      <p:regular r:id="rId133"/>
      <p:bold r:id="rId134"/>
      <p:italic r:id="rId135"/>
      <p:boldItalic r:id="rId136"/>
    </p:embeddedFont>
    <p:embeddedFont>
      <p:font typeface="Wingdings 3" pitchFamily="18" charset="2"/>
      <p:regular r:id="rId137"/>
    </p:embeddedFont>
    <p:embeddedFont>
      <p:font typeface="Tahoma" pitchFamily="34" charset="0"/>
      <p:regular r:id="rId138"/>
      <p:bold r:id="rId139"/>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AS" initials="D"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294A"/>
    <a:srgbClr val="766A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94660"/>
  </p:normalViewPr>
  <p:slideViewPr>
    <p:cSldViewPr>
      <p:cViewPr varScale="1">
        <p:scale>
          <a:sx n="104" d="100"/>
          <a:sy n="104" d="100"/>
        </p:scale>
        <p:origin x="-2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352" y="-120"/>
      </p:cViewPr>
      <p:guideLst>
        <p:guide orient="horz" pos="3110"/>
        <p:guide pos="210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font" Target="fonts/font1.fntdata"/><Relationship Id="rId138" Type="http://schemas.openxmlformats.org/officeDocument/2006/relationships/font" Target="fonts/font6.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font" Target="fonts/font2.fntdata"/><Relationship Id="rId139"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handoutMaster" Target="handoutMasters/handoutMaster1.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font" Target="fonts/font3.fntdata"/><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notesMaster" Target="notesMasters/notesMaster1.xml"/><Relationship Id="rId136" Type="http://schemas.openxmlformats.org/officeDocument/2006/relationships/font" Target="fonts/font4.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charts/_rels/chart1.xml.rels><?xml version="1.0" encoding="UTF-8" standalone="yes"?>
<Relationships xmlns="http://schemas.openxmlformats.org/package/2006/relationships"><Relationship Id="rId2" Type="http://schemas.openxmlformats.org/officeDocument/2006/relationships/oleObject" Target="file:///\\srv-prod-2010\MICHELEZ\service%20PB\FB\Tables%20excel\comparaison%20r&#233;form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0"/>
          <c:order val="0"/>
          <c:tx>
            <c:v>avant la réforme</c:v>
          </c:tx>
          <c:cat>
            <c:numRef>
              <c:f>AVT!$B$14:$S$14</c:f>
              <c:numCache>
                <c:formatCode>#,##0\ "€"</c:formatCode>
                <c:ptCount val="18"/>
                <c:pt idx="0">
                  <c:v>159325</c:v>
                </c:pt>
                <c:pt idx="1">
                  <c:v>200000</c:v>
                </c:pt>
                <c:pt idx="2">
                  <c:v>300000</c:v>
                </c:pt>
                <c:pt idx="3">
                  <c:v>400000</c:v>
                </c:pt>
                <c:pt idx="4">
                  <c:v>500000</c:v>
                </c:pt>
                <c:pt idx="5">
                  <c:v>600000</c:v>
                </c:pt>
                <c:pt idx="6">
                  <c:v>750000</c:v>
                </c:pt>
                <c:pt idx="7">
                  <c:v>800000</c:v>
                </c:pt>
                <c:pt idx="8">
                  <c:v>900000</c:v>
                </c:pt>
                <c:pt idx="9">
                  <c:v>1000000</c:v>
                </c:pt>
                <c:pt idx="10">
                  <c:v>1250000</c:v>
                </c:pt>
                <c:pt idx="11">
                  <c:v>1500000</c:v>
                </c:pt>
                <c:pt idx="12">
                  <c:v>2000000</c:v>
                </c:pt>
                <c:pt idx="13">
                  <c:v>3000000</c:v>
                </c:pt>
                <c:pt idx="14">
                  <c:v>5000000</c:v>
                </c:pt>
                <c:pt idx="15">
                  <c:v>10000000</c:v>
                </c:pt>
                <c:pt idx="16">
                  <c:v>15000000</c:v>
                </c:pt>
                <c:pt idx="17">
                  <c:v>20000000</c:v>
                </c:pt>
              </c:numCache>
            </c:numRef>
          </c:cat>
          <c:val>
            <c:numRef>
              <c:f>AVT!$B$25:$S$25</c:f>
              <c:numCache>
                <c:formatCode>0.00%</c:formatCode>
                <c:ptCount val="18"/>
                <c:pt idx="0">
                  <c:v>0</c:v>
                </c:pt>
                <c:pt idx="1">
                  <c:v>1.5823000000000143E-2</c:v>
                </c:pt>
                <c:pt idx="2">
                  <c:v>4.3881666666666673E-2</c:v>
                </c:pt>
                <c:pt idx="3">
                  <c:v>5.7911250000000428E-2</c:v>
                </c:pt>
                <c:pt idx="4">
                  <c:v>6.6329000000000013E-2</c:v>
                </c:pt>
                <c:pt idx="5">
                  <c:v>7.1941000000000005E-2</c:v>
                </c:pt>
                <c:pt idx="6">
                  <c:v>8.0109666666666746E-2</c:v>
                </c:pt>
                <c:pt idx="7">
                  <c:v>8.4477900000000064E-2</c:v>
                </c:pt>
                <c:pt idx="8">
                  <c:v>9.1758147619047728E-2</c:v>
                </c:pt>
                <c:pt idx="9">
                  <c:v>9.7582482857142827E-2</c:v>
                </c:pt>
                <c:pt idx="10">
                  <c:v>0.11182285733333329</c:v>
                </c:pt>
                <c:pt idx="11">
                  <c:v>0.12235208333333332</c:v>
                </c:pt>
                <c:pt idx="12">
                  <c:v>0.1359515</c:v>
                </c:pt>
                <c:pt idx="13">
                  <c:v>0.15730100000000041</c:v>
                </c:pt>
                <c:pt idx="14">
                  <c:v>0.1743806</c:v>
                </c:pt>
                <c:pt idx="15">
                  <c:v>0.18719030000000117</c:v>
                </c:pt>
                <c:pt idx="16">
                  <c:v>0.19146020000000186</c:v>
                </c:pt>
                <c:pt idx="17">
                  <c:v>0.19359515000000152</c:v>
                </c:pt>
              </c:numCache>
            </c:numRef>
          </c:val>
        </c:ser>
        <c:ser>
          <c:idx val="1"/>
          <c:order val="1"/>
          <c:tx>
            <c:v>après la réforme</c:v>
          </c:tx>
          <c:val>
            <c:numRef>
              <c:f>AVT!$B$30:$S$30</c:f>
              <c:numCache>
                <c:formatCode>0.00%</c:formatCode>
                <c:ptCount val="18"/>
                <c:pt idx="0">
                  <c:v>0</c:v>
                </c:pt>
                <c:pt idx="1">
                  <c:v>3.1646000000000278E-2</c:v>
                </c:pt>
                <c:pt idx="2">
                  <c:v>8.7763333333333346E-2</c:v>
                </c:pt>
                <c:pt idx="3">
                  <c:v>0.11582249999999999</c:v>
                </c:pt>
                <c:pt idx="4">
                  <c:v>0.132658</c:v>
                </c:pt>
                <c:pt idx="5">
                  <c:v>0.14388200000000001</c:v>
                </c:pt>
                <c:pt idx="6">
                  <c:v>0.16021933333333596</c:v>
                </c:pt>
                <c:pt idx="7">
                  <c:v>0.16895580000000149</c:v>
                </c:pt>
                <c:pt idx="8">
                  <c:v>0.18351629523809668</c:v>
                </c:pt>
                <c:pt idx="9">
                  <c:v>0.19516496571428571</c:v>
                </c:pt>
                <c:pt idx="10">
                  <c:v>0.26727281676190467</c:v>
                </c:pt>
                <c:pt idx="11">
                  <c:v>0.28939333333333334</c:v>
                </c:pt>
                <c:pt idx="12">
                  <c:v>0.31791987500000507</c:v>
                </c:pt>
                <c:pt idx="13">
                  <c:v>0.36194658333333612</c:v>
                </c:pt>
                <c:pt idx="14">
                  <c:v>0.39716795000000032</c:v>
                </c:pt>
                <c:pt idx="15">
                  <c:v>0.42358397500000444</c:v>
                </c:pt>
                <c:pt idx="16">
                  <c:v>0.43238931666666952</c:v>
                </c:pt>
                <c:pt idx="17">
                  <c:v>0.43679198749999998</c:v>
                </c:pt>
              </c:numCache>
            </c:numRef>
          </c:val>
        </c:ser>
        <c:marker val="1"/>
        <c:axId val="144364288"/>
        <c:axId val="144277504"/>
      </c:lineChart>
      <c:catAx>
        <c:axId val="144364288"/>
        <c:scaling>
          <c:orientation val="minMax"/>
        </c:scaling>
        <c:axPos val="b"/>
        <c:numFmt formatCode="#,##0\ &quot;€&quot;" sourceLinked="1"/>
        <c:tickLblPos val="nextTo"/>
        <c:crossAx val="144277504"/>
        <c:crosses val="autoZero"/>
        <c:auto val="1"/>
        <c:lblAlgn val="ctr"/>
        <c:lblOffset val="100"/>
      </c:catAx>
      <c:valAx>
        <c:axId val="144277504"/>
        <c:scaling>
          <c:orientation val="minMax"/>
        </c:scaling>
        <c:axPos val="l"/>
        <c:majorGridlines/>
        <c:numFmt formatCode="0.00%" sourceLinked="1"/>
        <c:tickLblPos val="nextTo"/>
        <c:crossAx val="144364288"/>
        <c:crosses val="autoZero"/>
        <c:crossBetween val="between"/>
      </c:valAx>
    </c:plotArea>
    <c:legend>
      <c:legendPos val="r"/>
    </c:legend>
    <c:plotVisOnly val="1"/>
    <c:dispBlanksAs val="gap"/>
  </c:chart>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2-01-23T12:18:48.694" idx="1">
    <p:pos x="10" y="10"/>
    <p:text>slide ajouté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2-01-23T19:14:50.951" idx="20">
    <p:pos x="10" y="10"/>
    <p:text>le taux est passé à 25%</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1-23T12:26:12.590" idx="2">
    <p:pos x="3654" y="3689"/>
    <p:text/>
  </p:cm>
  <p:cm authorId="0" dt="2012-01-23T12:26:27.059" idx="3">
    <p:pos x="10" y="10"/>
    <p:text>slide ajouté</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1-23T12:40:35.673" idx="4">
    <p:pos x="10" y="10"/>
    <p:text>Insertion 3ème tiret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1-23T12:48:00.895" idx="5">
    <p:pos x="10" y="10"/>
    <p:text>Insertion 4ème tiret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1-23T13:00:06.463" idx="7">
    <p:pos x="10" y="10"/>
    <p:text>Insertion de:
- suppression abatemment 1000 €
- régime transitoire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1-23T14:50:33.780" idx="11">
    <p:pos x="10" y="10"/>
    <p:text>Slide ajouté</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1-23T15:10:09.751" idx="12">
    <p:pos x="10" y="10"/>
    <p:text>Slide ajouté</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01-23T16:25:33.607" idx="15">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01-23T16:25:33.607" idx="17">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4186"/>
          </a:xfrm>
          <a:prstGeom prst="rect">
            <a:avLst/>
          </a:prstGeom>
        </p:spPr>
        <p:txBody>
          <a:bodyPr vert="horz" lIns="100575" tIns="50287" rIns="100575" bIns="50287" rtlCol="0"/>
          <a:lstStyle>
            <a:lvl1pPr algn="l" fontAlgn="auto">
              <a:spcBef>
                <a:spcPts val="0"/>
              </a:spcBef>
              <a:spcAft>
                <a:spcPts val="0"/>
              </a:spcAft>
              <a:defRPr sz="1300">
                <a:latin typeface="+mn-lt"/>
              </a:defRPr>
            </a:lvl1pPr>
          </a:lstStyle>
          <a:p>
            <a:pPr>
              <a:defRPr/>
            </a:pPr>
            <a:endParaRPr lang="fr-BE" dirty="0"/>
          </a:p>
        </p:txBody>
      </p:sp>
      <p:sp>
        <p:nvSpPr>
          <p:cNvPr id="3" name="Date Placeholder 2"/>
          <p:cNvSpPr>
            <a:spLocks noGrp="1"/>
          </p:cNvSpPr>
          <p:nvPr>
            <p:ph type="dt" sz="quarter" idx="1"/>
          </p:nvPr>
        </p:nvSpPr>
        <p:spPr>
          <a:xfrm>
            <a:off x="3778250" y="0"/>
            <a:ext cx="2889250" cy="494186"/>
          </a:xfrm>
          <a:prstGeom prst="rect">
            <a:avLst/>
          </a:prstGeom>
        </p:spPr>
        <p:txBody>
          <a:bodyPr vert="horz" lIns="100575" tIns="50287" rIns="100575" bIns="50287" rtlCol="0"/>
          <a:lstStyle>
            <a:lvl1pPr algn="r" fontAlgn="auto">
              <a:spcBef>
                <a:spcPts val="0"/>
              </a:spcBef>
              <a:spcAft>
                <a:spcPts val="0"/>
              </a:spcAft>
              <a:defRPr sz="1300">
                <a:latin typeface="+mn-lt"/>
              </a:defRPr>
            </a:lvl1pPr>
          </a:lstStyle>
          <a:p>
            <a:pPr>
              <a:defRPr/>
            </a:pPr>
            <a:fld id="{BA591BD1-CB0E-46FE-AC75-50477FF5A371}" type="datetimeFigureOut">
              <a:rPr lang="fr-FR"/>
              <a:pPr>
                <a:defRPr/>
              </a:pPr>
              <a:t>26/01/2012</a:t>
            </a:fld>
            <a:endParaRPr lang="fr-BE"/>
          </a:p>
        </p:txBody>
      </p:sp>
      <p:sp>
        <p:nvSpPr>
          <p:cNvPr id="4" name="Footer Placeholder 3"/>
          <p:cNvSpPr>
            <a:spLocks noGrp="1"/>
          </p:cNvSpPr>
          <p:nvPr>
            <p:ph type="ftr" sz="quarter" idx="2"/>
          </p:nvPr>
        </p:nvSpPr>
        <p:spPr>
          <a:xfrm>
            <a:off x="0" y="9376899"/>
            <a:ext cx="2889250" cy="494185"/>
          </a:xfrm>
          <a:prstGeom prst="rect">
            <a:avLst/>
          </a:prstGeom>
        </p:spPr>
        <p:txBody>
          <a:bodyPr vert="horz" lIns="100575" tIns="50287" rIns="100575" bIns="50287" rtlCol="0" anchor="b"/>
          <a:lstStyle>
            <a:lvl1pPr algn="l" fontAlgn="auto">
              <a:spcBef>
                <a:spcPts val="0"/>
              </a:spcBef>
              <a:spcAft>
                <a:spcPts val="0"/>
              </a:spcAft>
              <a:defRPr sz="1300">
                <a:latin typeface="+mn-lt"/>
              </a:defRPr>
            </a:lvl1pPr>
          </a:lstStyle>
          <a:p>
            <a:pPr>
              <a:defRPr/>
            </a:pPr>
            <a:endParaRPr lang="fr-BE"/>
          </a:p>
        </p:txBody>
      </p:sp>
      <p:sp>
        <p:nvSpPr>
          <p:cNvPr id="5" name="Slide Number Placeholder 4"/>
          <p:cNvSpPr>
            <a:spLocks noGrp="1"/>
          </p:cNvSpPr>
          <p:nvPr>
            <p:ph type="sldNum" sz="quarter" idx="3"/>
          </p:nvPr>
        </p:nvSpPr>
        <p:spPr>
          <a:xfrm>
            <a:off x="3778250" y="9376899"/>
            <a:ext cx="2889250" cy="494185"/>
          </a:xfrm>
          <a:prstGeom prst="rect">
            <a:avLst/>
          </a:prstGeom>
        </p:spPr>
        <p:txBody>
          <a:bodyPr vert="horz" lIns="100575" tIns="50287" rIns="100575" bIns="50287" rtlCol="0" anchor="b"/>
          <a:lstStyle>
            <a:lvl1pPr algn="r" fontAlgn="auto">
              <a:spcBef>
                <a:spcPts val="0"/>
              </a:spcBef>
              <a:spcAft>
                <a:spcPts val="0"/>
              </a:spcAft>
              <a:defRPr sz="1300">
                <a:latin typeface="+mn-lt"/>
              </a:defRPr>
            </a:lvl1pPr>
          </a:lstStyle>
          <a:p>
            <a:pPr>
              <a:defRPr/>
            </a:pPr>
            <a:fld id="{34552F7F-78E5-407F-B2F6-2AE55A4E8308}" type="slidenum">
              <a:rPr lang="fr-BE"/>
              <a:pPr>
                <a:defRPr/>
              </a:pPr>
              <a:t>‹N°›</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4186"/>
          </a:xfrm>
          <a:prstGeom prst="rect">
            <a:avLst/>
          </a:prstGeom>
        </p:spPr>
        <p:txBody>
          <a:bodyPr vert="horz" lIns="94822" tIns="47411" rIns="94822" bIns="47411"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78250" y="0"/>
            <a:ext cx="2889250" cy="494186"/>
          </a:xfrm>
          <a:prstGeom prst="rect">
            <a:avLst/>
          </a:prstGeom>
        </p:spPr>
        <p:txBody>
          <a:bodyPr vert="horz" lIns="94822" tIns="47411" rIns="94822" bIns="47411" rtlCol="0"/>
          <a:lstStyle>
            <a:lvl1pPr algn="r" fontAlgn="auto">
              <a:spcBef>
                <a:spcPts val="0"/>
              </a:spcBef>
              <a:spcAft>
                <a:spcPts val="0"/>
              </a:spcAft>
              <a:defRPr sz="1200">
                <a:latin typeface="+mn-lt"/>
              </a:defRPr>
            </a:lvl1pPr>
          </a:lstStyle>
          <a:p>
            <a:pPr>
              <a:defRPr/>
            </a:pPr>
            <a:fld id="{473A760B-2431-4590-8245-1CDEAF429D53}" type="datetimeFigureOut">
              <a:rPr lang="de-DE"/>
              <a:pPr>
                <a:defRPr/>
              </a:pPr>
              <a:t>26.01.2012</a:t>
            </a:fld>
            <a:endParaRPr lang="de-DE"/>
          </a:p>
        </p:txBody>
      </p:sp>
      <p:sp>
        <p:nvSpPr>
          <p:cNvPr id="4" name="Folienbildplatzhalt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4822" tIns="47411" rIns="94822" bIns="47411" rtlCol="0" anchor="ctr"/>
          <a:lstStyle/>
          <a:p>
            <a:pPr lvl="0"/>
            <a:endParaRPr lang="de-DE" noProof="0"/>
          </a:p>
        </p:txBody>
      </p:sp>
      <p:sp>
        <p:nvSpPr>
          <p:cNvPr id="5" name="Notizenplatzhalter 4"/>
          <p:cNvSpPr>
            <a:spLocks noGrp="1"/>
          </p:cNvSpPr>
          <p:nvPr>
            <p:ph type="body" sz="quarter" idx="3"/>
          </p:nvPr>
        </p:nvSpPr>
        <p:spPr>
          <a:xfrm>
            <a:off x="666750" y="4689239"/>
            <a:ext cx="5335588" cy="4442935"/>
          </a:xfrm>
          <a:prstGeom prst="rect">
            <a:avLst/>
          </a:prstGeom>
        </p:spPr>
        <p:txBody>
          <a:bodyPr vert="horz" lIns="94822" tIns="47411" rIns="94822" bIns="4741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6899"/>
            <a:ext cx="2889250" cy="494185"/>
          </a:xfrm>
          <a:prstGeom prst="rect">
            <a:avLst/>
          </a:prstGeom>
        </p:spPr>
        <p:txBody>
          <a:bodyPr vert="horz" lIns="94822" tIns="47411" rIns="94822" bIns="47411"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78250" y="9376899"/>
            <a:ext cx="2889250" cy="494185"/>
          </a:xfrm>
          <a:prstGeom prst="rect">
            <a:avLst/>
          </a:prstGeom>
        </p:spPr>
        <p:txBody>
          <a:bodyPr vert="horz" lIns="94822" tIns="47411" rIns="94822" bIns="47411" rtlCol="0" anchor="b"/>
          <a:lstStyle>
            <a:lvl1pPr algn="r" fontAlgn="auto">
              <a:spcBef>
                <a:spcPts val="0"/>
              </a:spcBef>
              <a:spcAft>
                <a:spcPts val="0"/>
              </a:spcAft>
              <a:defRPr sz="1200">
                <a:latin typeface="+mn-lt"/>
              </a:defRPr>
            </a:lvl1pPr>
          </a:lstStyle>
          <a:p>
            <a:pPr>
              <a:defRPr/>
            </a:pPr>
            <a:fld id="{73C6477D-934C-4A7D-BF2E-DC1C0CB61ED7}"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FA35D35-40AC-4F01-B704-152DA6C56C92}" type="slidenum">
              <a:rPr lang="fr-FR" smtClean="0"/>
              <a:pPr/>
              <a:t>1</a:t>
            </a:fld>
            <a:endParaRPr 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p:spPr>
        <p:txBody>
          <a:bodyPr/>
          <a:lstStyle/>
          <a:p>
            <a:endParaRPr lang="fr-FR" smtClean="0"/>
          </a:p>
        </p:txBody>
      </p:sp>
      <p:sp>
        <p:nvSpPr>
          <p:cNvPr id="80900" name="Espace réservé du numéro de diapositive 3"/>
          <p:cNvSpPr>
            <a:spLocks noGrp="1"/>
          </p:cNvSpPr>
          <p:nvPr>
            <p:ph type="sldNum" sz="quarter" idx="5"/>
          </p:nvPr>
        </p:nvSpPr>
        <p:spPr>
          <a:noFill/>
        </p:spPr>
        <p:txBody>
          <a:bodyPr/>
          <a:lstStyle/>
          <a:p>
            <a:pPr defTabSz="941388"/>
            <a:fld id="{D0F89E63-A6DA-4A20-B4F4-CDC5253AA1B1}" type="slidenum">
              <a:rPr lang="fr-FR" smtClean="0">
                <a:latin typeface="Arial" charset="0"/>
              </a:rPr>
              <a:pPr defTabSz="941388"/>
              <a:t>17</a:t>
            </a:fld>
            <a:endParaRPr lang="fr-F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p:spPr>
        <p:txBody>
          <a:bodyPr/>
          <a:lstStyle/>
          <a:p>
            <a:endParaRPr lang="fr-FR" smtClean="0"/>
          </a:p>
        </p:txBody>
      </p:sp>
      <p:sp>
        <p:nvSpPr>
          <p:cNvPr id="81924" name="Espace réservé du numéro de diapositive 3"/>
          <p:cNvSpPr>
            <a:spLocks noGrp="1"/>
          </p:cNvSpPr>
          <p:nvPr>
            <p:ph type="sldNum" sz="quarter" idx="5"/>
          </p:nvPr>
        </p:nvSpPr>
        <p:spPr>
          <a:noFill/>
        </p:spPr>
        <p:txBody>
          <a:bodyPr/>
          <a:lstStyle/>
          <a:p>
            <a:pPr defTabSz="941388"/>
            <a:fld id="{99FCB24C-5574-4F41-939F-DD923FE86725}" type="slidenum">
              <a:rPr lang="fr-FR" smtClean="0">
                <a:latin typeface="Arial" charset="0"/>
              </a:rPr>
              <a:pPr defTabSz="941388"/>
              <a:t>18</a:t>
            </a:fld>
            <a:endParaRPr 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a:ln/>
        </p:spPr>
        <p:txBody>
          <a:bodyPr/>
          <a:lstStyle/>
          <a:p>
            <a:endParaRPr lang="fr-FR" smtClean="0"/>
          </a:p>
        </p:txBody>
      </p:sp>
      <p:sp>
        <p:nvSpPr>
          <p:cNvPr id="82948" name="Espace réservé du numéro de diapositive 3"/>
          <p:cNvSpPr>
            <a:spLocks noGrp="1"/>
          </p:cNvSpPr>
          <p:nvPr>
            <p:ph type="sldNum" sz="quarter" idx="5"/>
          </p:nvPr>
        </p:nvSpPr>
        <p:spPr>
          <a:noFill/>
        </p:spPr>
        <p:txBody>
          <a:bodyPr/>
          <a:lstStyle/>
          <a:p>
            <a:fld id="{754CF6AB-E507-4ED4-BA4F-6B694489C447}" type="slidenum">
              <a:rPr lang="fr-FR" smtClean="0"/>
              <a:pPr/>
              <a:t>20</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noFill/>
          <a:ln/>
        </p:spPr>
        <p:txBody>
          <a:bodyPr/>
          <a:lstStyle/>
          <a:p>
            <a:endParaRPr lang="fr-FR" smtClean="0"/>
          </a:p>
        </p:txBody>
      </p:sp>
      <p:sp>
        <p:nvSpPr>
          <p:cNvPr id="83972" name="Espace réservé du numéro de diapositive 3"/>
          <p:cNvSpPr>
            <a:spLocks noGrp="1"/>
          </p:cNvSpPr>
          <p:nvPr>
            <p:ph type="sldNum" sz="quarter" idx="5"/>
          </p:nvPr>
        </p:nvSpPr>
        <p:spPr>
          <a:noFill/>
        </p:spPr>
        <p:txBody>
          <a:bodyPr/>
          <a:lstStyle/>
          <a:p>
            <a:fld id="{D3BA2073-C122-44E8-B259-0C08BC2EDBC3}" type="slidenum">
              <a:rPr lang="fr-FR" smtClean="0"/>
              <a:pPr/>
              <a:t>21</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xfrm>
            <a:off x="666750" y="4691064"/>
            <a:ext cx="5335588" cy="4441825"/>
          </a:xfrm>
          <a:noFill/>
          <a:ln/>
        </p:spPr>
        <p:txBody>
          <a:bodyPr lIns="90699" tIns="45350" rIns="90699" bIns="45350"/>
          <a:lstStyle/>
          <a:p>
            <a:endParaRPr lang="fr-FR" smtClean="0"/>
          </a:p>
        </p:txBody>
      </p:sp>
      <p:sp>
        <p:nvSpPr>
          <p:cNvPr id="84996" name="Espace réservé du numéro de diapositive 3"/>
          <p:cNvSpPr>
            <a:spLocks noGrp="1"/>
          </p:cNvSpPr>
          <p:nvPr>
            <p:ph type="sldNum" sz="quarter" idx="5"/>
          </p:nvPr>
        </p:nvSpPr>
        <p:spPr>
          <a:noFill/>
        </p:spPr>
        <p:txBody>
          <a:bodyPr/>
          <a:lstStyle/>
          <a:p>
            <a:fld id="{4F63758E-5894-4958-94AF-D6D3B9D3A981}" type="slidenum">
              <a:rPr lang="fr-FR" smtClean="0"/>
              <a:pPr/>
              <a:t>22</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xfrm>
            <a:off x="666750" y="4691064"/>
            <a:ext cx="5335588" cy="4441825"/>
          </a:xfrm>
          <a:noFill/>
          <a:ln/>
        </p:spPr>
        <p:txBody>
          <a:bodyPr lIns="90699" tIns="45350" rIns="90699" bIns="45350"/>
          <a:lstStyle/>
          <a:p>
            <a:endParaRPr lang="fr-FR" smtClean="0"/>
          </a:p>
        </p:txBody>
      </p:sp>
      <p:sp>
        <p:nvSpPr>
          <p:cNvPr id="86020" name="Espace réservé du numéro de diapositive 3"/>
          <p:cNvSpPr>
            <a:spLocks noGrp="1"/>
          </p:cNvSpPr>
          <p:nvPr>
            <p:ph type="sldNum" sz="quarter" idx="5"/>
          </p:nvPr>
        </p:nvSpPr>
        <p:spPr>
          <a:noFill/>
        </p:spPr>
        <p:txBody>
          <a:bodyPr/>
          <a:lstStyle/>
          <a:p>
            <a:fld id="{1AEBF32C-BC7C-4D7E-BDE0-4370FC1F0990}" type="slidenum">
              <a:rPr lang="fr-FR" smtClean="0"/>
              <a:pPr/>
              <a:t>23</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xfrm>
            <a:off x="666750" y="4691064"/>
            <a:ext cx="5335588" cy="4441825"/>
          </a:xfrm>
          <a:noFill/>
          <a:ln/>
        </p:spPr>
        <p:txBody>
          <a:bodyPr lIns="90699" tIns="45350" rIns="90699" bIns="45350"/>
          <a:lstStyle/>
          <a:p>
            <a:endParaRPr lang="fr-FR" smtClean="0"/>
          </a:p>
        </p:txBody>
      </p:sp>
      <p:sp>
        <p:nvSpPr>
          <p:cNvPr id="87044" name="Espace réservé du numéro de diapositive 3"/>
          <p:cNvSpPr>
            <a:spLocks noGrp="1"/>
          </p:cNvSpPr>
          <p:nvPr>
            <p:ph type="sldNum" sz="quarter" idx="5"/>
          </p:nvPr>
        </p:nvSpPr>
        <p:spPr>
          <a:noFill/>
        </p:spPr>
        <p:txBody>
          <a:bodyPr/>
          <a:lstStyle/>
          <a:p>
            <a:fld id="{200C42BC-1863-4BBF-A447-DED4E9D42D0F}" type="slidenum">
              <a:rPr lang="fr-FR" smtClean="0"/>
              <a:pPr/>
              <a:t>24</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xfrm>
            <a:off x="666750" y="4691064"/>
            <a:ext cx="5335588" cy="4441825"/>
          </a:xfrm>
          <a:noFill/>
          <a:ln/>
        </p:spPr>
        <p:txBody>
          <a:bodyPr lIns="90699" tIns="45350" rIns="90699" bIns="45350"/>
          <a:lstStyle/>
          <a:p>
            <a:endParaRPr lang="fr-FR" smtClean="0"/>
          </a:p>
        </p:txBody>
      </p:sp>
      <p:sp>
        <p:nvSpPr>
          <p:cNvPr id="88068" name="Espace réservé du numéro de diapositive 3"/>
          <p:cNvSpPr>
            <a:spLocks noGrp="1"/>
          </p:cNvSpPr>
          <p:nvPr>
            <p:ph type="sldNum" sz="quarter" idx="5"/>
          </p:nvPr>
        </p:nvSpPr>
        <p:spPr>
          <a:noFill/>
        </p:spPr>
        <p:txBody>
          <a:bodyPr/>
          <a:lstStyle/>
          <a:p>
            <a:fld id="{7B4919CB-8866-42D0-8492-07CB57EE8945}" type="slidenum">
              <a:rPr lang="fr-FR" smtClean="0"/>
              <a:pPr/>
              <a:t>25</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p:spPr>
        <p:txBody>
          <a:bodyPr/>
          <a:lstStyle/>
          <a:p>
            <a:endParaRPr lang="fr-FR" smtClean="0"/>
          </a:p>
        </p:txBody>
      </p:sp>
      <p:sp>
        <p:nvSpPr>
          <p:cNvPr id="89092" name="Espace réservé du numéro de diapositive 3"/>
          <p:cNvSpPr>
            <a:spLocks noGrp="1"/>
          </p:cNvSpPr>
          <p:nvPr>
            <p:ph type="sldNum" sz="quarter" idx="5"/>
          </p:nvPr>
        </p:nvSpPr>
        <p:spPr>
          <a:noFill/>
        </p:spPr>
        <p:txBody>
          <a:bodyPr/>
          <a:lstStyle/>
          <a:p>
            <a:fld id="{76B19CD9-7C68-45AA-9367-947D3D615C29}" type="slidenum">
              <a:rPr lang="fr-FR" smtClean="0"/>
              <a:pPr/>
              <a:t>26</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ln/>
        </p:spPr>
        <p:txBody>
          <a:bodyPr/>
          <a:lstStyle/>
          <a:p>
            <a:endParaRPr lang="fr-FR" smtClean="0"/>
          </a:p>
        </p:txBody>
      </p:sp>
      <p:sp>
        <p:nvSpPr>
          <p:cNvPr id="90116" name="Espace réservé du numéro de diapositive 3"/>
          <p:cNvSpPr>
            <a:spLocks noGrp="1"/>
          </p:cNvSpPr>
          <p:nvPr>
            <p:ph type="sldNum" sz="quarter" idx="5"/>
          </p:nvPr>
        </p:nvSpPr>
        <p:spPr>
          <a:noFill/>
        </p:spPr>
        <p:txBody>
          <a:bodyPr/>
          <a:lstStyle/>
          <a:p>
            <a:pPr defTabSz="941388"/>
            <a:fld id="{0476CF02-2CBB-423B-B1BA-91C6C511955C}" type="slidenum">
              <a:rPr lang="fr-FR" smtClean="0">
                <a:latin typeface="Arial" charset="0"/>
              </a:rPr>
              <a:pPr defTabSz="941388"/>
              <a:t>44</a:t>
            </a:fld>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CD6283A-4A8A-4600-9D84-DD5D191D30E3}" type="slidenum">
              <a:rPr lang="fr-FR" smtClean="0"/>
              <a:pPr/>
              <a:t>2</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p:spPr>
        <p:txBody>
          <a:bodyPr/>
          <a:lstStyle/>
          <a:p>
            <a:endParaRPr lang="fr-FR" smtClean="0"/>
          </a:p>
        </p:txBody>
      </p:sp>
      <p:sp>
        <p:nvSpPr>
          <p:cNvPr id="91140" name="Espace réservé du numéro de diapositive 3"/>
          <p:cNvSpPr>
            <a:spLocks noGrp="1"/>
          </p:cNvSpPr>
          <p:nvPr>
            <p:ph type="sldNum" sz="quarter" idx="5"/>
          </p:nvPr>
        </p:nvSpPr>
        <p:spPr>
          <a:noFill/>
        </p:spPr>
        <p:txBody>
          <a:bodyPr/>
          <a:lstStyle/>
          <a:p>
            <a:pPr defTabSz="941388"/>
            <a:fld id="{1A2D7F2F-B30C-4433-93E1-777196F1C522}" type="slidenum">
              <a:rPr lang="fr-FR" smtClean="0">
                <a:latin typeface="Arial" charset="0"/>
              </a:rPr>
              <a:pPr defTabSz="941388"/>
              <a:t>45</a:t>
            </a:fld>
            <a:endParaRPr lang="fr-FR"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a:ln/>
        </p:spPr>
        <p:txBody>
          <a:bodyPr/>
          <a:lstStyle/>
          <a:p>
            <a:r>
              <a:rPr lang="fr-FR" smtClean="0"/>
              <a:t>Intégration fiscale et amendement Charasse : </a:t>
            </a:r>
            <a:br>
              <a:rPr lang="fr-FR" smtClean="0"/>
            </a:br>
            <a:r>
              <a:rPr lang="fr-FR" smtClean="0"/>
              <a:t>notion de contrôle </a:t>
            </a:r>
          </a:p>
        </p:txBody>
      </p:sp>
      <p:sp>
        <p:nvSpPr>
          <p:cNvPr id="92164" name="Espace réservé du numéro de diapositive 3"/>
          <p:cNvSpPr>
            <a:spLocks noGrp="1"/>
          </p:cNvSpPr>
          <p:nvPr>
            <p:ph type="sldNum" sz="quarter" idx="5"/>
          </p:nvPr>
        </p:nvSpPr>
        <p:spPr>
          <a:noFill/>
        </p:spPr>
        <p:txBody>
          <a:bodyPr/>
          <a:lstStyle/>
          <a:p>
            <a:fld id="{6CC45C0B-B14A-451F-84D9-BC06E8D1DA44}" type="slidenum">
              <a:rPr lang="fr-FR" smtClean="0"/>
              <a:pPr/>
              <a:t>50</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a:ln/>
        </p:spPr>
        <p:txBody>
          <a:bodyPr/>
          <a:lstStyle/>
          <a:p>
            <a:r>
              <a:rPr lang="fr-FR" smtClean="0"/>
              <a:t>Intégration fiscale et amendement Charasse : </a:t>
            </a:r>
            <a:br>
              <a:rPr lang="fr-FR" smtClean="0"/>
            </a:br>
            <a:r>
              <a:rPr lang="fr-FR" smtClean="0"/>
              <a:t>notion de contrôle </a:t>
            </a:r>
          </a:p>
        </p:txBody>
      </p:sp>
      <p:sp>
        <p:nvSpPr>
          <p:cNvPr id="92164" name="Espace réservé du numéro de diapositive 3"/>
          <p:cNvSpPr>
            <a:spLocks noGrp="1"/>
          </p:cNvSpPr>
          <p:nvPr>
            <p:ph type="sldNum" sz="quarter" idx="5"/>
          </p:nvPr>
        </p:nvSpPr>
        <p:spPr>
          <a:noFill/>
        </p:spPr>
        <p:txBody>
          <a:bodyPr/>
          <a:lstStyle/>
          <a:p>
            <a:fld id="{6CC45C0B-B14A-451F-84D9-BC06E8D1DA44}" type="slidenum">
              <a:rPr lang="fr-FR" smtClean="0"/>
              <a:pPr/>
              <a:t>51</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a:ln/>
        </p:spPr>
        <p:txBody>
          <a:bodyPr/>
          <a:lstStyle/>
          <a:p>
            <a:endParaRPr lang="fr-FR" smtClean="0"/>
          </a:p>
        </p:txBody>
      </p:sp>
      <p:sp>
        <p:nvSpPr>
          <p:cNvPr id="97284" name="Espace réservé du numéro de diapositive 3"/>
          <p:cNvSpPr>
            <a:spLocks noGrp="1"/>
          </p:cNvSpPr>
          <p:nvPr>
            <p:ph type="sldNum" sz="quarter" idx="5"/>
          </p:nvPr>
        </p:nvSpPr>
        <p:spPr>
          <a:noFill/>
        </p:spPr>
        <p:txBody>
          <a:bodyPr/>
          <a:lstStyle/>
          <a:p>
            <a:fld id="{3C262E3C-635C-4EB9-80A0-CCD3F10330CA}" type="slidenum">
              <a:rPr lang="fr-FR" smtClean="0"/>
              <a:pPr/>
              <a:t>63</a:t>
            </a:fld>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a:ln/>
        </p:spPr>
        <p:txBody>
          <a:bodyPr/>
          <a:lstStyle/>
          <a:p>
            <a:endParaRPr lang="fr-FR" smtClean="0"/>
          </a:p>
        </p:txBody>
      </p:sp>
      <p:sp>
        <p:nvSpPr>
          <p:cNvPr id="98308" name="Espace réservé du numéro de diapositive 3"/>
          <p:cNvSpPr>
            <a:spLocks noGrp="1"/>
          </p:cNvSpPr>
          <p:nvPr>
            <p:ph type="sldNum" sz="quarter" idx="5"/>
          </p:nvPr>
        </p:nvSpPr>
        <p:spPr>
          <a:noFill/>
        </p:spPr>
        <p:txBody>
          <a:bodyPr/>
          <a:lstStyle/>
          <a:p>
            <a:fld id="{B73E5925-AA0A-48F6-A209-BB662BC87ECB}" type="slidenum">
              <a:rPr lang="fr-FR" smtClean="0"/>
              <a:pPr/>
              <a:t>64</a:t>
            </a:fld>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3C6477D-934C-4A7D-BF2E-DC1C0CB61ED7}" type="slidenum">
              <a:rPr lang="de-DE" smtClean="0"/>
              <a:pPr>
                <a:defRPr/>
              </a:pPr>
              <a:t>66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p:spPr>
        <p:txBody>
          <a:bodyPr/>
          <a:lstStyle/>
          <a:p>
            <a:endParaRPr lang="fr-FR" smtClean="0"/>
          </a:p>
        </p:txBody>
      </p:sp>
      <p:sp>
        <p:nvSpPr>
          <p:cNvPr id="73732" name="Espace réservé du numéro de diapositive 3"/>
          <p:cNvSpPr>
            <a:spLocks noGrp="1"/>
          </p:cNvSpPr>
          <p:nvPr>
            <p:ph type="sldNum" sz="quarter" idx="5"/>
          </p:nvPr>
        </p:nvSpPr>
        <p:spPr>
          <a:noFill/>
        </p:spPr>
        <p:txBody>
          <a:bodyPr/>
          <a:lstStyle/>
          <a:p>
            <a:fld id="{67120954-FE4D-484E-93EA-423269D5E471}" type="slidenum">
              <a:rPr lang="fr-FR" smtClean="0"/>
              <a:pPr/>
              <a:t>5</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p:spPr>
        <p:txBody>
          <a:bodyPr/>
          <a:lstStyle/>
          <a:p>
            <a:endParaRPr lang="fr-FR" smtClean="0"/>
          </a:p>
        </p:txBody>
      </p:sp>
      <p:sp>
        <p:nvSpPr>
          <p:cNvPr id="74756" name="Espace réservé du numéro de diapositive 3"/>
          <p:cNvSpPr>
            <a:spLocks noGrp="1"/>
          </p:cNvSpPr>
          <p:nvPr>
            <p:ph type="sldNum" sz="quarter" idx="5"/>
          </p:nvPr>
        </p:nvSpPr>
        <p:spPr>
          <a:noFill/>
        </p:spPr>
        <p:txBody>
          <a:bodyPr/>
          <a:lstStyle/>
          <a:p>
            <a:fld id="{D0A0B8DD-D00F-497D-A585-3EC991057EB7}" type="slidenum">
              <a:rPr lang="fr-FR" smtClean="0"/>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fr-FR" smtClean="0"/>
          </a:p>
        </p:txBody>
      </p:sp>
      <p:sp>
        <p:nvSpPr>
          <p:cNvPr id="75780" name="Espace réservé du numéro de diapositive 3"/>
          <p:cNvSpPr>
            <a:spLocks noGrp="1"/>
          </p:cNvSpPr>
          <p:nvPr>
            <p:ph type="sldNum" sz="quarter" idx="5"/>
          </p:nvPr>
        </p:nvSpPr>
        <p:spPr>
          <a:noFill/>
        </p:spPr>
        <p:txBody>
          <a:bodyPr/>
          <a:lstStyle/>
          <a:p>
            <a:fld id="{DFAEEE5F-59EC-4151-8302-9F41B03D0207}" type="slidenum">
              <a:rPr lang="fr-FR" smtClean="0"/>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a:ln/>
        </p:spPr>
        <p:txBody>
          <a:bodyPr/>
          <a:lstStyle/>
          <a:p>
            <a:endParaRPr lang="fr-FR" smtClean="0"/>
          </a:p>
        </p:txBody>
      </p:sp>
      <p:sp>
        <p:nvSpPr>
          <p:cNvPr id="76804" name="Espace réservé du numéro de diapositive 3"/>
          <p:cNvSpPr>
            <a:spLocks noGrp="1"/>
          </p:cNvSpPr>
          <p:nvPr>
            <p:ph type="sldNum" sz="quarter" idx="5"/>
          </p:nvPr>
        </p:nvSpPr>
        <p:spPr>
          <a:noFill/>
        </p:spPr>
        <p:txBody>
          <a:bodyPr/>
          <a:lstStyle/>
          <a:p>
            <a:fld id="{5DE9E025-0DF0-4A0C-ABE9-03A58B55F23B}" type="slidenum">
              <a:rPr lang="fr-FR" smtClean="0"/>
              <a:pPr/>
              <a:t>8</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p>
        </p:txBody>
      </p:sp>
      <p:sp>
        <p:nvSpPr>
          <p:cNvPr id="77828" name="Espace réservé du numéro de diapositive 3"/>
          <p:cNvSpPr>
            <a:spLocks noGrp="1"/>
          </p:cNvSpPr>
          <p:nvPr>
            <p:ph type="sldNum" sz="quarter" idx="5"/>
          </p:nvPr>
        </p:nvSpPr>
        <p:spPr>
          <a:noFill/>
        </p:spPr>
        <p:txBody>
          <a:bodyPr/>
          <a:lstStyle/>
          <a:p>
            <a:fld id="{6724D1EF-2B0E-4064-818A-D398E0A48414}" type="slidenum">
              <a:rPr lang="fr-FR" smtClean="0"/>
              <a:pPr/>
              <a:t>9</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p:spPr>
        <p:txBody>
          <a:bodyPr/>
          <a:lstStyle/>
          <a:p>
            <a:endParaRPr lang="fr-FR" smtClean="0"/>
          </a:p>
        </p:txBody>
      </p:sp>
      <p:sp>
        <p:nvSpPr>
          <p:cNvPr id="78852" name="Espace réservé du numéro de diapositive 3"/>
          <p:cNvSpPr>
            <a:spLocks noGrp="1"/>
          </p:cNvSpPr>
          <p:nvPr>
            <p:ph type="sldNum" sz="quarter" idx="5"/>
          </p:nvPr>
        </p:nvSpPr>
        <p:spPr>
          <a:noFill/>
        </p:spPr>
        <p:txBody>
          <a:bodyPr/>
          <a:lstStyle/>
          <a:p>
            <a:fld id="{40FB4A43-41AC-483E-A7EE-5C91073FCBBE}" type="slidenum">
              <a:rPr lang="fr-FR" smtClean="0"/>
              <a:pPr/>
              <a:t>11</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a:ln/>
        </p:spPr>
        <p:txBody>
          <a:bodyPr/>
          <a:lstStyle/>
          <a:p>
            <a:endParaRPr lang="fr-FR" smtClean="0"/>
          </a:p>
        </p:txBody>
      </p:sp>
      <p:sp>
        <p:nvSpPr>
          <p:cNvPr id="79876" name="Espace réservé du numéro de diapositive 3"/>
          <p:cNvSpPr>
            <a:spLocks noGrp="1"/>
          </p:cNvSpPr>
          <p:nvPr>
            <p:ph type="sldNum" sz="quarter" idx="5"/>
          </p:nvPr>
        </p:nvSpPr>
        <p:spPr>
          <a:noFill/>
        </p:spPr>
        <p:txBody>
          <a:bodyPr/>
          <a:lstStyle/>
          <a:p>
            <a:fld id="{B710B34E-BC1F-48BB-9624-9B6E7B6AA011}" type="slidenum">
              <a:rPr lang="fr-FR" smtClean="0"/>
              <a:pPr/>
              <a:t>12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04000" y="3250800"/>
            <a:ext cx="7311600" cy="1224000"/>
          </a:xfrm>
        </p:spPr>
        <p:txBody>
          <a:bodyPr/>
          <a:lstStyle>
            <a:lvl1pPr>
              <a:defRPr/>
            </a:lvl1pPr>
          </a:lstStyle>
          <a:p>
            <a:r>
              <a:rPr lang="en-US" smtClean="0"/>
              <a:t>Click to edit Master title style</a:t>
            </a:r>
            <a:endParaRPr lang="de-DE" dirty="0"/>
          </a:p>
        </p:txBody>
      </p:sp>
      <p:sp>
        <p:nvSpPr>
          <p:cNvPr id="3" name="Untertitel 2"/>
          <p:cNvSpPr>
            <a:spLocks noGrp="1"/>
          </p:cNvSpPr>
          <p:nvPr>
            <p:ph type="subTitle" idx="1"/>
          </p:nvPr>
        </p:nvSpPr>
        <p:spPr>
          <a:xfrm>
            <a:off x="504000" y="4726800"/>
            <a:ext cx="7311600" cy="946800"/>
          </a:xfrm>
        </p:spPr>
        <p:txBody>
          <a:bodyPr/>
          <a:lstStyle>
            <a:lvl1pPr marL="0" indent="0" algn="l">
              <a:buNone/>
              <a:defRPr>
                <a:solidFill>
                  <a:srgbClr val="1329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umsplatzhalter 3"/>
          <p:cNvSpPr>
            <a:spLocks noGrp="1"/>
          </p:cNvSpPr>
          <p:nvPr>
            <p:ph type="dt" sz="half" idx="10"/>
          </p:nvPr>
        </p:nvSpPr>
        <p:spPr/>
        <p:txBody>
          <a:bodyPr/>
          <a:lstStyle>
            <a:lvl1pPr>
              <a:defRPr/>
            </a:lvl1pPr>
          </a:lstStyle>
          <a:p>
            <a:pPr>
              <a:defRPr/>
            </a:pPr>
            <a:fld id="{2ADB8B0A-2545-4FBC-A38D-AF9A980DAD17}" type="datetime1">
              <a:rPr lang="fr-FR"/>
              <a:pPr>
                <a:defRPr/>
              </a:pPr>
              <a:t>26/01/2012</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F2E2BE4-5CAC-44D7-93C4-7A6FC8EED52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79A1A34-1262-49D3-9DBE-4DF39FC1A175}"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180F9CA-F3B8-4B66-B9F9-D64A559DD2B9}"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2FCBDC7-E9D7-4C66-9583-2CC1AF34D0A3}"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8400" y="1450800"/>
            <a:ext cx="6933600" cy="1080000"/>
          </a:xfrm>
        </p:spPr>
        <p:txBody>
          <a:bodyPr/>
          <a:lstStyle/>
          <a:p>
            <a:r>
              <a:rPr lang="en-US" smtClean="0"/>
              <a:t>Click to edit Master title style</a:t>
            </a:r>
            <a:endParaRPr lang="de-DE" dirty="0"/>
          </a:p>
        </p:txBody>
      </p:sp>
      <p:sp>
        <p:nvSpPr>
          <p:cNvPr id="3" name="Untertitel 2"/>
          <p:cNvSpPr>
            <a:spLocks noGrp="1"/>
          </p:cNvSpPr>
          <p:nvPr>
            <p:ph type="subTitle" idx="1"/>
          </p:nvPr>
        </p:nvSpPr>
        <p:spPr>
          <a:xfrm>
            <a:off x="518400" y="2678400"/>
            <a:ext cx="6933600" cy="680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umsplatzhalter 3"/>
          <p:cNvSpPr>
            <a:spLocks noGrp="1"/>
          </p:cNvSpPr>
          <p:nvPr>
            <p:ph type="dt" sz="half" idx="10"/>
          </p:nvPr>
        </p:nvSpPr>
        <p:spPr>
          <a:xfrm>
            <a:off x="519113" y="3359150"/>
            <a:ext cx="2133600" cy="474663"/>
          </a:xfrm>
        </p:spPr>
        <p:txBody>
          <a:bodyPr/>
          <a:lstStyle>
            <a:lvl1pPr>
              <a:defRPr/>
            </a:lvl1pPr>
          </a:lstStyle>
          <a:p>
            <a:pPr>
              <a:defRPr/>
            </a:pPr>
            <a:fld id="{99FB66E4-FFB0-4D2E-98A9-603B56B444C3}" type="datetime1">
              <a:rPr lang="fr-FR"/>
              <a:pPr>
                <a:defRPr/>
              </a:pPr>
              <a:t>26/01/2012</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933600" cy="15768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ußzeilenplatzhalter 4"/>
          <p:cNvSpPr>
            <a:spLocks noGrp="1"/>
          </p:cNvSpPr>
          <p:nvPr>
            <p:ph type="ftr" sz="quarter" idx="13"/>
          </p:nvPr>
        </p:nvSpPr>
        <p:spPr/>
        <p:txBody>
          <a:bodyPr/>
          <a:lstStyle>
            <a:lvl1pPr>
              <a:defRPr/>
            </a:lvl1pPr>
          </a:lstStyle>
          <a:p>
            <a:pPr>
              <a:defRPr/>
            </a:pPr>
            <a:r>
              <a:rPr lang="fr-BE"/>
              <a:t>Détenir ses avoir français au travers d'une société belge 21/04/2010</a:t>
            </a:r>
            <a:endParaRPr lang="de-DE"/>
          </a:p>
        </p:txBody>
      </p:sp>
      <p:sp>
        <p:nvSpPr>
          <p:cNvPr id="6" name="Foliennummernplatzhalter 5"/>
          <p:cNvSpPr>
            <a:spLocks noGrp="1"/>
          </p:cNvSpPr>
          <p:nvPr>
            <p:ph type="sldNum" sz="quarter" idx="14"/>
          </p:nvPr>
        </p:nvSpPr>
        <p:spPr/>
        <p:txBody>
          <a:bodyPr/>
          <a:lstStyle>
            <a:lvl1pPr>
              <a:defRPr/>
            </a:lvl1pPr>
          </a:lstStyle>
          <a:p>
            <a:pPr>
              <a:defRPr/>
            </a:pPr>
            <a:fld id="{75F76BC8-0AEB-4460-969C-BB948C1C64F7}" type="slidenum">
              <a:rPr lang="de-DE"/>
              <a:pPr>
                <a:defRPr/>
              </a:pPr>
              <a:t>‹N°›</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liennummernplatzhalter 5"/>
          <p:cNvSpPr>
            <a:spLocks noGrp="1"/>
          </p:cNvSpPr>
          <p:nvPr>
            <p:ph type="sldNum" sz="quarter" idx="13"/>
          </p:nvPr>
        </p:nvSpPr>
        <p:spPr/>
        <p:txBody>
          <a:bodyPr/>
          <a:lstStyle>
            <a:lvl1pPr>
              <a:defRPr/>
            </a:lvl1pPr>
          </a:lstStyle>
          <a:p>
            <a:pPr>
              <a:defRPr/>
            </a:pPr>
            <a:fld id="{E274616D-936B-4C76-B93C-69CFAD6EAD6D}" type="slidenum">
              <a:rPr lang="de-DE"/>
              <a:pPr>
                <a:defRPr/>
              </a:pPr>
              <a:t>‹N°›</a:t>
            </a:fld>
            <a:endParaRPr lang="de-DE" dirty="0"/>
          </a:p>
        </p:txBody>
      </p:sp>
      <p:sp>
        <p:nvSpPr>
          <p:cNvPr id="5" name="Fußzeilenplatzhalter 4"/>
          <p:cNvSpPr>
            <a:spLocks noGrp="1"/>
          </p:cNvSpPr>
          <p:nvPr>
            <p:ph type="ftr" sz="quarter" idx="12"/>
          </p:nvPr>
        </p:nvSpPr>
        <p:spPr/>
        <p:txBody>
          <a:bodyPr/>
          <a:lstStyle>
            <a:lvl1pPr>
              <a:defRPr>
                <a:solidFill>
                  <a:srgbClr val="13294A"/>
                </a:solidFill>
              </a:defRPr>
            </a:lvl1pPr>
          </a:lstStyle>
          <a:p>
            <a:pPr>
              <a:defRPr/>
            </a:pPr>
            <a:r>
              <a:rPr lang="fr-BE" dirty="0" smtClean="0"/>
              <a:t>Réforme de la fiscalité patrimoniale – 16 mai 2011</a:t>
            </a:r>
            <a:endParaRPr lang="de-DE" dirty="0"/>
          </a:p>
        </p:txBody>
      </p:sp>
      <p:pic>
        <p:nvPicPr>
          <p:cNvPr id="8"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933600" cy="15768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0" indent="0">
              <a:spcBef>
                <a:spcPts val="800"/>
              </a:spcBef>
              <a:buFontTx/>
              <a:buNone/>
              <a:defRPr sz="2000" b="0" baseline="0">
                <a:solidFill>
                  <a:srgbClr val="13294A"/>
                </a:solidFill>
              </a:defRPr>
            </a:lvl1pPr>
            <a:lvl2pPr marL="0" indent="0">
              <a:spcBef>
                <a:spcPts val="800"/>
              </a:spcBef>
              <a:buFont typeface="Symbol" pitchFamily="18" charset="2"/>
              <a:buNone/>
              <a:defRPr sz="2000" b="0">
                <a:solidFill>
                  <a:srgbClr val="13294A"/>
                </a:solidFill>
              </a:defRPr>
            </a:lvl2pPr>
            <a:lvl3pPr marL="266700" indent="-266700">
              <a:spcBef>
                <a:spcPts val="800"/>
              </a:spcBef>
              <a:buFont typeface="Symbol" pitchFamily="18" charset="2"/>
              <a:buChar char="-"/>
              <a:defRPr sz="20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Bildplatzhalter 8"/>
          <p:cNvSpPr>
            <a:spLocks noGrp="1"/>
          </p:cNvSpPr>
          <p:nvPr>
            <p:ph type="pic" sz="quarter" idx="12"/>
          </p:nvPr>
        </p:nvSpPr>
        <p:spPr>
          <a:xfrm>
            <a:off x="4572000" y="1915200"/>
            <a:ext cx="4320000" cy="4536000"/>
          </a:xfrm>
        </p:spPr>
        <p:txBody>
          <a:bodyPr rtlCol="0">
            <a:normAutofit/>
          </a:bodyPr>
          <a:lstStyle/>
          <a:p>
            <a:pPr lvl="0"/>
            <a:endParaRPr lang="de-DE" noProof="0"/>
          </a:p>
        </p:txBody>
      </p:sp>
      <p:sp>
        <p:nvSpPr>
          <p:cNvPr id="6" name="Fußzeilenplatzhalter 4"/>
          <p:cNvSpPr>
            <a:spLocks noGrp="1"/>
          </p:cNvSpPr>
          <p:nvPr>
            <p:ph type="ftr" sz="quarter" idx="13"/>
          </p:nvPr>
        </p:nvSpPr>
        <p:spPr/>
        <p:txBody>
          <a:bodyPr/>
          <a:lstStyle>
            <a:lvl1pPr>
              <a:defRPr/>
            </a:lvl1pPr>
          </a:lstStyle>
          <a:p>
            <a:pPr>
              <a:defRPr/>
            </a:pPr>
            <a:r>
              <a:rPr lang="fr-BE"/>
              <a:t>Détenir ses avoir français au travers d'une société belge 21/04/2010</a:t>
            </a:r>
            <a:endParaRPr lang="de-DE"/>
          </a:p>
        </p:txBody>
      </p:sp>
      <p:sp>
        <p:nvSpPr>
          <p:cNvPr id="7" name="Foliennummernplatzhalter 5"/>
          <p:cNvSpPr>
            <a:spLocks noGrp="1"/>
          </p:cNvSpPr>
          <p:nvPr>
            <p:ph type="sldNum" sz="quarter" idx="14"/>
          </p:nvPr>
        </p:nvSpPr>
        <p:spPr/>
        <p:txBody>
          <a:bodyPr/>
          <a:lstStyle>
            <a:lvl1pPr>
              <a:defRPr/>
            </a:lvl1pPr>
          </a:lstStyle>
          <a:p>
            <a:pPr>
              <a:defRPr/>
            </a:pPr>
            <a:fld id="{BB3F4A02-BF3B-4C2B-8416-0AE2347ABC4C}" type="slidenum">
              <a:rPr lang="de-DE"/>
              <a:pPr>
                <a:defRPr/>
              </a:pPr>
              <a:t>‹N°›</a:t>
            </a:fld>
            <a:endParaRPr lang="de-DE" dirty="0"/>
          </a:p>
        </p:txBody>
      </p:sp>
      <p:pic>
        <p:nvPicPr>
          <p:cNvPr id="10"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933600" cy="15768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0" indent="0">
              <a:spcBef>
                <a:spcPts val="800"/>
              </a:spcBef>
              <a:buFontTx/>
              <a:buNone/>
              <a:defRPr sz="2000" b="0" baseline="0">
                <a:solidFill>
                  <a:srgbClr val="13294A"/>
                </a:solidFill>
              </a:defRPr>
            </a:lvl1pPr>
            <a:lvl2pPr marL="0" indent="0">
              <a:spcBef>
                <a:spcPts val="800"/>
              </a:spcBef>
              <a:buFont typeface="Symbol" pitchFamily="18" charset="2"/>
              <a:buNone/>
              <a:defRPr sz="2000" b="0">
                <a:solidFill>
                  <a:srgbClr val="13294A"/>
                </a:solidFill>
              </a:defRPr>
            </a:lvl2pPr>
            <a:lvl3pPr marL="266700" indent="-266700">
              <a:spcBef>
                <a:spcPts val="800"/>
              </a:spcBef>
              <a:buFont typeface="Symbol" pitchFamily="18" charset="2"/>
              <a:buChar char="-"/>
              <a:defRPr sz="20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Diagrammplatzhalter 12"/>
          <p:cNvSpPr>
            <a:spLocks noGrp="1"/>
          </p:cNvSpPr>
          <p:nvPr>
            <p:ph type="chart" sz="quarter" idx="13"/>
          </p:nvPr>
        </p:nvSpPr>
        <p:spPr>
          <a:xfrm>
            <a:off x="4572000" y="2428868"/>
            <a:ext cx="4320000" cy="4022330"/>
          </a:xfrm>
        </p:spPr>
        <p:txBody>
          <a:bodyPr rtlCol="0">
            <a:normAutofit/>
          </a:bodyPr>
          <a:lstStyle/>
          <a:p>
            <a:pPr lvl="0"/>
            <a:endParaRPr lang="de-DE" noProof="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US" noProof="0" smtClean="0"/>
              <a:t>Click to edit Master text styles</a:t>
            </a:r>
          </a:p>
        </p:txBody>
      </p:sp>
      <p:sp>
        <p:nvSpPr>
          <p:cNvPr id="6" name="Fußzeilenplatzhalter 4"/>
          <p:cNvSpPr>
            <a:spLocks noGrp="1"/>
          </p:cNvSpPr>
          <p:nvPr>
            <p:ph type="ftr" sz="quarter" idx="15"/>
          </p:nvPr>
        </p:nvSpPr>
        <p:spPr/>
        <p:txBody>
          <a:bodyPr/>
          <a:lstStyle>
            <a:lvl1pPr>
              <a:defRPr/>
            </a:lvl1pPr>
          </a:lstStyle>
          <a:p>
            <a:pPr>
              <a:defRPr/>
            </a:pPr>
            <a:r>
              <a:rPr lang="fr-BE"/>
              <a:t>Détenir ses avoir français au travers d'une société belge 21/04/2010</a:t>
            </a:r>
            <a:endParaRPr lang="de-DE"/>
          </a:p>
        </p:txBody>
      </p:sp>
      <p:sp>
        <p:nvSpPr>
          <p:cNvPr id="7" name="Foliennummernplatzhalter 5"/>
          <p:cNvSpPr>
            <a:spLocks noGrp="1"/>
          </p:cNvSpPr>
          <p:nvPr>
            <p:ph type="sldNum" sz="quarter" idx="16"/>
          </p:nvPr>
        </p:nvSpPr>
        <p:spPr/>
        <p:txBody>
          <a:bodyPr/>
          <a:lstStyle>
            <a:lvl1pPr>
              <a:defRPr/>
            </a:lvl1pPr>
          </a:lstStyle>
          <a:p>
            <a:pPr>
              <a:defRPr/>
            </a:pPr>
            <a:fld id="{24F47C4D-0139-4CB0-A5D1-2FDD35A6C01A}" type="slidenum">
              <a:rPr lang="de-DE"/>
              <a:pPr>
                <a:defRPr/>
              </a:pPr>
              <a:t>‹N°›</a:t>
            </a:fld>
            <a:endParaRPr lang="de-DE" dirty="0"/>
          </a:p>
        </p:txBody>
      </p:sp>
      <p:pic>
        <p:nvPicPr>
          <p:cNvPr id="9"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3250800"/>
            <a:ext cx="7311600" cy="122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4726800"/>
            <a:ext cx="7311600" cy="946800"/>
          </a:xfrm>
        </p:spPr>
        <p:txBody>
          <a:bodyPr/>
          <a:lstStyle>
            <a:lvl1pPr marL="0" indent="0">
              <a:buFontTx/>
              <a:buNone/>
              <a:defRPr>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a:p>
            <a:pPr lvl="1"/>
            <a:r>
              <a:rPr lang="en-US" smtClean="0"/>
              <a:t>Second level</a:t>
            </a:r>
          </a:p>
        </p:txBody>
      </p:sp>
      <p:sp>
        <p:nvSpPr>
          <p:cNvPr id="4" name="Fußzeilenplatzhalter 4"/>
          <p:cNvSpPr>
            <a:spLocks noGrp="1"/>
          </p:cNvSpPr>
          <p:nvPr>
            <p:ph type="ftr" sz="quarter" idx="12"/>
          </p:nvPr>
        </p:nvSpPr>
        <p:spPr/>
        <p:txBody>
          <a:bodyPr/>
          <a:lstStyle>
            <a:lvl1pPr>
              <a:defRPr/>
            </a:lvl1pPr>
          </a:lstStyle>
          <a:p>
            <a:pPr>
              <a:defRPr/>
            </a:pPr>
            <a:r>
              <a:rPr lang="fr-BE"/>
              <a:t>Détenir ses avoir français au travers d'une société belge 21/04/2010</a:t>
            </a:r>
            <a:endParaRPr lang="de-DE"/>
          </a:p>
        </p:txBody>
      </p:sp>
      <p:sp>
        <p:nvSpPr>
          <p:cNvPr id="5" name="Foliennummernplatzhalter 5"/>
          <p:cNvSpPr>
            <a:spLocks noGrp="1"/>
          </p:cNvSpPr>
          <p:nvPr>
            <p:ph type="sldNum" sz="quarter" idx="13"/>
          </p:nvPr>
        </p:nvSpPr>
        <p:spPr/>
        <p:txBody>
          <a:bodyPr/>
          <a:lstStyle>
            <a:lvl1pPr>
              <a:defRPr/>
            </a:lvl1pPr>
          </a:lstStyle>
          <a:p>
            <a:pPr>
              <a:defRPr/>
            </a:pPr>
            <a:fld id="{5DB644AD-098D-4F13-85A7-EC70DF503490}" type="slidenum">
              <a:rPr lang="de-DE"/>
              <a:pPr>
                <a:defRPr/>
              </a:pPr>
              <a:t>‹N°›</a:t>
            </a:fld>
            <a:endParaRPr lang="de-DE" dirty="0"/>
          </a:p>
        </p:txBody>
      </p:sp>
      <p:pic>
        <p:nvPicPr>
          <p:cNvPr id="7"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8400" y="1450800"/>
            <a:ext cx="6933600" cy="1080000"/>
          </a:xfrm>
        </p:spPr>
        <p:txBody>
          <a:bodyPr/>
          <a:lstStyle/>
          <a:p>
            <a:r>
              <a:rPr lang="en-US" smtClean="0"/>
              <a:t>Click to edit Master title style</a:t>
            </a:r>
            <a:endParaRPr lang="de-DE" dirty="0"/>
          </a:p>
        </p:txBody>
      </p:sp>
      <p:sp>
        <p:nvSpPr>
          <p:cNvPr id="3" name="Untertitel 2"/>
          <p:cNvSpPr>
            <a:spLocks noGrp="1"/>
          </p:cNvSpPr>
          <p:nvPr>
            <p:ph type="subTitle" idx="1"/>
          </p:nvPr>
        </p:nvSpPr>
        <p:spPr>
          <a:xfrm>
            <a:off x="518400" y="2678400"/>
            <a:ext cx="6933600" cy="680400"/>
          </a:xfrm>
        </p:spPr>
        <p:txBody>
          <a:bodyPr/>
          <a:lstStyle>
            <a:lvl1pPr marL="0" indent="0" algn="l">
              <a:buNone/>
              <a:defRPr>
                <a:solidFill>
                  <a:srgbClr val="1329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umsplatzhalter 3"/>
          <p:cNvSpPr>
            <a:spLocks noGrp="1"/>
          </p:cNvSpPr>
          <p:nvPr>
            <p:ph type="dt" sz="half" idx="10"/>
          </p:nvPr>
        </p:nvSpPr>
        <p:spPr>
          <a:xfrm>
            <a:off x="519113" y="3359150"/>
            <a:ext cx="2133600" cy="474663"/>
          </a:xfrm>
        </p:spPr>
        <p:txBody>
          <a:bodyPr/>
          <a:lstStyle>
            <a:lvl1pPr>
              <a:defRPr/>
            </a:lvl1pPr>
          </a:lstStyle>
          <a:p>
            <a:pPr>
              <a:defRPr/>
            </a:pPr>
            <a:fld id="{D06EC2D9-618E-421B-ACEF-68BEEEFCD7DD}" type="datetime1">
              <a:rPr lang="fr-FR"/>
              <a:pPr>
                <a:defRPr/>
              </a:pPr>
              <a:t>26/01/2012</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
        <p:nvSpPr>
          <p:cNvPr id="4" name="Fußzeilenplatzhalter 4"/>
          <p:cNvSpPr>
            <a:spLocks noGrp="1"/>
          </p:cNvSpPr>
          <p:nvPr>
            <p:ph type="ftr" sz="quarter" idx="10"/>
          </p:nvPr>
        </p:nvSpPr>
        <p:spPr/>
        <p:txBody>
          <a:bodyPr/>
          <a:lstStyle>
            <a:lvl1pPr>
              <a:defRPr/>
            </a:lvl1pPr>
          </a:lstStyle>
          <a:p>
            <a:pPr>
              <a:defRPr/>
            </a:pPr>
            <a:r>
              <a:rPr lang="fr-BE"/>
              <a:t>Détenir ses avoir français au travers d'une société belge 21/04/2010</a:t>
            </a:r>
            <a:endParaRPr lang="de-DE"/>
          </a:p>
        </p:txBody>
      </p:sp>
      <p:sp>
        <p:nvSpPr>
          <p:cNvPr id="5" name="Foliennummernplatzhalter 5"/>
          <p:cNvSpPr>
            <a:spLocks noGrp="1"/>
          </p:cNvSpPr>
          <p:nvPr>
            <p:ph type="sldNum" sz="quarter" idx="11"/>
          </p:nvPr>
        </p:nvSpPr>
        <p:spPr/>
        <p:txBody>
          <a:bodyPr/>
          <a:lstStyle>
            <a:lvl1pPr>
              <a:defRPr/>
            </a:lvl1pPr>
          </a:lstStyle>
          <a:p>
            <a:pPr>
              <a:defRPr/>
            </a:pPr>
            <a:fld id="{F2ECFF6B-4481-4B20-91E0-E12BE25FACF2}" type="slidenum">
              <a:rPr lang="de-DE"/>
              <a:pPr>
                <a:defRPr/>
              </a:pPr>
              <a:t>‹N°›</a:t>
            </a:fld>
            <a:endParaRPr lang="de-DE" dirty="0"/>
          </a:p>
        </p:txBody>
      </p:sp>
      <p:pic>
        <p:nvPicPr>
          <p:cNvPr id="7"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33363"/>
            <a:ext cx="6932612" cy="1577975"/>
          </a:xfrm>
        </p:spPr>
        <p:txBody>
          <a:bodyPr/>
          <a:lstStyle/>
          <a:p>
            <a:r>
              <a:rPr lang="en-US" smtClean="0"/>
              <a:t>Click to edit Master title style</a:t>
            </a:r>
            <a:endParaRPr lang="fr-BE"/>
          </a:p>
        </p:txBody>
      </p:sp>
      <p:sp>
        <p:nvSpPr>
          <p:cNvPr id="3" name="Content Placeholder 2"/>
          <p:cNvSpPr>
            <a:spLocks noGrp="1"/>
          </p:cNvSpPr>
          <p:nvPr>
            <p:ph idx="1"/>
          </p:nvPr>
        </p:nvSpPr>
        <p:spPr>
          <a:xfrm>
            <a:off x="519113" y="2022475"/>
            <a:ext cx="8196262"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ußzeilenplatzhalter 4"/>
          <p:cNvSpPr>
            <a:spLocks noGrp="1"/>
          </p:cNvSpPr>
          <p:nvPr>
            <p:ph type="ftr" sz="quarter" idx="10"/>
          </p:nvPr>
        </p:nvSpPr>
        <p:spPr/>
        <p:txBody>
          <a:bodyPr/>
          <a:lstStyle>
            <a:lvl1pPr>
              <a:defRPr/>
            </a:lvl1pPr>
          </a:lstStyle>
          <a:p>
            <a:pPr>
              <a:defRPr/>
            </a:pPr>
            <a:r>
              <a:rPr lang="fr-BE"/>
              <a:t>Détenir ses avoir français au travers d'une société belge 21/04/2010</a:t>
            </a:r>
            <a:endParaRPr lang="de-DE"/>
          </a:p>
        </p:txBody>
      </p:sp>
      <p:sp>
        <p:nvSpPr>
          <p:cNvPr id="5" name="Foliennummernplatzhalter 5"/>
          <p:cNvSpPr>
            <a:spLocks noGrp="1"/>
          </p:cNvSpPr>
          <p:nvPr>
            <p:ph type="sldNum" sz="quarter" idx="11"/>
          </p:nvPr>
        </p:nvSpPr>
        <p:spPr/>
        <p:txBody>
          <a:bodyPr/>
          <a:lstStyle>
            <a:lvl1pPr>
              <a:defRPr/>
            </a:lvl1pPr>
          </a:lstStyle>
          <a:p>
            <a:pPr>
              <a:defRPr/>
            </a:pPr>
            <a:fld id="{54364437-7BD5-4BD3-B5AD-3D4C7BFDC154}" type="slidenum">
              <a:rPr lang="de-DE"/>
              <a:pPr>
                <a:defRPr/>
              </a:pPr>
              <a:t>‹N°›</a:t>
            </a:fld>
            <a:endParaRPr lang="de-DE" dirty="0"/>
          </a:p>
        </p:txBody>
      </p:sp>
      <p:pic>
        <p:nvPicPr>
          <p:cNvPr id="8" name="Picture 2" descr="http://www.abaf.asso.fr/images/log_bandeau.gif"/>
          <p:cNvPicPr>
            <a:picLocks noChangeAspect="1" noChangeArrowheads="1"/>
          </p:cNvPicPr>
          <p:nvPr userDrawn="1"/>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pic>
        <p:nvPicPr>
          <p:cNvPr id="3" name="Picture 1034" descr="bande milieu titre"/>
          <p:cNvPicPr>
            <a:picLocks noChangeAspect="1" noChangeArrowheads="1"/>
          </p:cNvPicPr>
          <p:nvPr/>
        </p:nvPicPr>
        <p:blipFill>
          <a:blip r:embed="rId2" cstate="print"/>
          <a:srcRect/>
          <a:stretch>
            <a:fillRect/>
          </a:stretch>
        </p:blipFill>
        <p:spPr bwMode="auto">
          <a:xfrm>
            <a:off x="0" y="2286000"/>
            <a:ext cx="9144000" cy="2286000"/>
          </a:xfrm>
          <a:prstGeom prst="rect">
            <a:avLst/>
          </a:prstGeom>
          <a:noFill/>
          <a:ln w="9525">
            <a:noFill/>
            <a:miter lim="800000"/>
            <a:headEnd/>
            <a:tailEnd/>
          </a:ln>
        </p:spPr>
      </p:pic>
      <p:pic>
        <p:nvPicPr>
          <p:cNvPr id="4" name="Picture 1031" descr="bande bas titre"/>
          <p:cNvPicPr>
            <a:picLocks noChangeAspect="1" noChangeArrowheads="1"/>
          </p:cNvPicPr>
          <p:nvPr/>
        </p:nvPicPr>
        <p:blipFill>
          <a:blip r:embed="rId3" cstate="print"/>
          <a:srcRect/>
          <a:stretch>
            <a:fillRect/>
          </a:stretch>
        </p:blipFill>
        <p:spPr bwMode="auto">
          <a:xfrm>
            <a:off x="0" y="4562475"/>
            <a:ext cx="9144000" cy="2295525"/>
          </a:xfrm>
          <a:prstGeom prst="rect">
            <a:avLst/>
          </a:prstGeom>
          <a:noFill/>
          <a:ln w="9525">
            <a:noFill/>
            <a:miter lim="800000"/>
            <a:headEnd/>
            <a:tailEnd/>
          </a:ln>
        </p:spPr>
      </p:pic>
      <p:pic>
        <p:nvPicPr>
          <p:cNvPr id="5" name="Picture 1035"/>
          <p:cNvPicPr>
            <a:picLocks noChangeArrowheads="1"/>
          </p:cNvPicPr>
          <p:nvPr/>
        </p:nvPicPr>
        <p:blipFill>
          <a:blip r:embed="rId4" cstate="print"/>
          <a:srcRect/>
          <a:stretch>
            <a:fillRect/>
          </a:stretch>
        </p:blipFill>
        <p:spPr bwMode="auto">
          <a:xfrm>
            <a:off x="4724400" y="990600"/>
            <a:ext cx="4146550" cy="314325"/>
          </a:xfrm>
          <a:prstGeom prst="rect">
            <a:avLst/>
          </a:prstGeom>
          <a:noFill/>
          <a:ln w="9525">
            <a:noFill/>
            <a:miter lim="800000"/>
            <a:headEnd/>
            <a:tailEnd/>
          </a:ln>
        </p:spPr>
      </p:pic>
      <p:sp>
        <p:nvSpPr>
          <p:cNvPr id="6" name="AutoShape 1036"/>
          <p:cNvSpPr>
            <a:spLocks noChangeArrowheads="1"/>
          </p:cNvSpPr>
          <p:nvPr/>
        </p:nvSpPr>
        <p:spPr bwMode="auto">
          <a:xfrm rot="5400000">
            <a:off x="-1476375" y="1476375"/>
            <a:ext cx="3600450" cy="647700"/>
          </a:xfrm>
          <a:prstGeom prst="rtTriangle">
            <a:avLst/>
          </a:prstGeom>
          <a:solidFill>
            <a:srgbClr val="00549F"/>
          </a:solidFill>
          <a:ln w="9525">
            <a:noFill/>
            <a:miter lim="800000"/>
            <a:headEnd/>
            <a:tailEnd/>
          </a:ln>
          <a:effectLst/>
        </p:spPr>
        <p:txBody>
          <a:bodyPr wrap="none" anchor="ctr"/>
          <a:lstStyle/>
          <a:p>
            <a:pPr>
              <a:defRPr/>
            </a:pPr>
            <a:endParaRPr lang="fr-FR"/>
          </a:p>
        </p:txBody>
      </p:sp>
      <p:sp>
        <p:nvSpPr>
          <p:cNvPr id="7" name="AutoShape 1037"/>
          <p:cNvSpPr>
            <a:spLocks noChangeArrowheads="1"/>
          </p:cNvSpPr>
          <p:nvPr/>
        </p:nvSpPr>
        <p:spPr bwMode="auto">
          <a:xfrm rot="16200000">
            <a:off x="5389563" y="3105150"/>
            <a:ext cx="6858000" cy="647700"/>
          </a:xfrm>
          <a:prstGeom prst="rtTriangle">
            <a:avLst/>
          </a:prstGeom>
          <a:solidFill>
            <a:srgbClr val="00549F"/>
          </a:solidFill>
          <a:ln w="9525">
            <a:noFill/>
            <a:miter lim="800000"/>
            <a:headEnd/>
            <a:tailEnd/>
          </a:ln>
          <a:effectLst/>
        </p:spPr>
        <p:txBody>
          <a:bodyPr wrap="none" anchor="ctr"/>
          <a:lstStyle/>
          <a:p>
            <a:pPr>
              <a:defRPr/>
            </a:pPr>
            <a:endParaRPr lang="fr-FR"/>
          </a:p>
        </p:txBody>
      </p:sp>
      <p:sp>
        <p:nvSpPr>
          <p:cNvPr id="3074" name="Rectangle 1026"/>
          <p:cNvSpPr>
            <a:spLocks noGrp="1" noChangeArrowheads="1"/>
          </p:cNvSpPr>
          <p:nvPr>
            <p:ph type="ctrTitle"/>
          </p:nvPr>
        </p:nvSpPr>
        <p:spPr>
          <a:xfrm>
            <a:off x="533400" y="5029200"/>
            <a:ext cx="7772400" cy="1447800"/>
          </a:xfrm>
        </p:spPr>
        <p:txBody>
          <a:bodyPr/>
          <a:lstStyle>
            <a:lvl1pPr>
              <a:defRPr sz="2600"/>
            </a:lvl1pPr>
          </a:lstStyle>
          <a:p>
            <a:r>
              <a:rPr lang="fr-FR"/>
              <a:t>Cliquez pour modifier le style du titre du masque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490538" y="6435725"/>
            <a:ext cx="3395662" cy="269875"/>
          </a:xfrm>
          <a:prstGeom prst="rect">
            <a:avLst/>
          </a:prstGeom>
          <a:ln/>
        </p:spPr>
        <p:txBody>
          <a:bodyPr/>
          <a:lstStyle>
            <a:lvl1pPr>
              <a:defRPr/>
            </a:lvl1pPr>
          </a:lstStyle>
          <a:p>
            <a:pPr>
              <a:defRPr/>
            </a:pPr>
            <a:fld id="{DBB284E5-0522-4604-8E98-F89C844D9311}" type="datetime1">
              <a:rPr lang="fr-FR"/>
              <a:pPr>
                <a:defRPr/>
              </a:pPr>
              <a:t>26/01/2012</a:t>
            </a:fld>
            <a:r>
              <a:rPr lang="fr-FR"/>
              <a:t> - slide </a:t>
            </a:r>
            <a:fld id="{E38F4EC4-5CFB-4D7B-B106-FCFC635FC690}" type="slidenum">
              <a:rPr lang="fr-FR"/>
              <a:pPr>
                <a:defRPr/>
              </a:pPr>
              <a:t>‹N°›</a:t>
            </a:fld>
            <a:r>
              <a:rPr lang="fr-FR"/>
              <a:t> - © CMS Bureau Francis Lefebvre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cxnSp>
        <p:nvCxnSpPr>
          <p:cNvPr id="4" name="Straight Connector 7"/>
          <p:cNvCxnSpPr/>
          <p:nvPr/>
        </p:nvCxnSpPr>
        <p:spPr>
          <a:xfrm>
            <a:off x="769938" y="1208088"/>
            <a:ext cx="7602537"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p:nvCxnSpPr>
        <p:spPr>
          <a:xfrm>
            <a:off x="769938" y="6203950"/>
            <a:ext cx="76025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84598" y="563616"/>
            <a:ext cx="6795673" cy="662400"/>
          </a:xfrm>
        </p:spPr>
        <p:txBody>
          <a:bodyPr>
            <a:normAutofit/>
          </a:bodyPr>
          <a:lstStyle>
            <a:lvl1pPr>
              <a:defRPr sz="1800">
                <a:solidFill>
                  <a:schemeClr val="tx2"/>
                </a:solidFill>
              </a:defRPr>
            </a:lvl1pPr>
          </a:lstStyle>
          <a:p>
            <a:r>
              <a:rPr lang="en-US" smtClean="0"/>
              <a:t>Click to edit Master title style</a:t>
            </a:r>
            <a:endParaRPr lang="fr-FR" dirty="0"/>
          </a:p>
        </p:txBody>
      </p:sp>
      <p:sp>
        <p:nvSpPr>
          <p:cNvPr id="6" name="Content Placeholder 2"/>
          <p:cNvSpPr>
            <a:spLocks noGrp="1"/>
          </p:cNvSpPr>
          <p:nvPr>
            <p:ph idx="1"/>
          </p:nvPr>
        </p:nvSpPr>
        <p:spPr>
          <a:xfrm>
            <a:off x="769596" y="1371371"/>
            <a:ext cx="7603610" cy="4649375"/>
          </a:xfrm>
        </p:spPr>
        <p:txBody>
          <a:bodyPr/>
          <a:lstStyle>
            <a:lvl1pPr algn="just">
              <a:buFont typeface="Arial" pitchFamily="34" charset="0"/>
              <a:buChar char="•"/>
              <a:defRPr sz="1800" b="1"/>
            </a:lvl1pPr>
            <a:lvl2pPr algn="just">
              <a:defRPr sz="1600"/>
            </a:lvl2pPr>
            <a:lvl3pPr marL="466134" indent="-154451" algn="just">
              <a:defRPr sz="1400"/>
            </a:lvl3pPr>
            <a:lvl4pPr marL="634498" indent="-168365" algn="just">
              <a:defRPr sz="1200"/>
            </a:lvl4pPr>
            <a:lvl5pPr marL="788949" indent="-154451" algn="jus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04000" y="4258800"/>
            <a:ext cx="7311600" cy="104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04000" y="5292000"/>
            <a:ext cx="7308000" cy="946800"/>
          </a:xfrm>
        </p:spPr>
        <p:txBody>
          <a:bodyPr>
            <a:normAutofit/>
          </a:bodyPr>
          <a:lstStyle>
            <a:lvl1pPr marL="0" indent="0">
              <a:buFontTx/>
              <a:buNone/>
              <a:defRPr sz="1400">
                <a:solidFill>
                  <a:srgbClr val="13294A"/>
                </a:solidFill>
              </a:defRPr>
            </a:lvl1pPr>
            <a:lvl2pPr marL="0" indent="0">
              <a:buFontTx/>
              <a:buNone/>
              <a:defRPr sz="1400">
                <a:solidFill>
                  <a:srgbClr val="13294A"/>
                </a:solidFill>
              </a:defRPr>
            </a:lvl2pPr>
            <a:lvl3pPr marL="0" indent="0">
              <a:buFontTx/>
              <a:buNone/>
              <a:defRPr sz="1400">
                <a:solidFill>
                  <a:srgbClr val="13294A"/>
                </a:solidFill>
              </a:defRPr>
            </a:lvl3pPr>
            <a:lvl4pPr marL="0" indent="0">
              <a:buFontTx/>
              <a:buNone/>
              <a:defRPr sz="1400">
                <a:solidFill>
                  <a:srgbClr val="13294A"/>
                </a:solidFill>
              </a:defRPr>
            </a:lvl4pPr>
            <a:lvl5pPr marL="0" indent="0">
              <a:buFontTx/>
              <a:buNone/>
              <a:defRPr sz="1400">
                <a:solidFill>
                  <a:srgbClr val="13294A"/>
                </a:solidFill>
              </a:defRPr>
            </a:lvl5pPr>
          </a:lstStyle>
          <a:p>
            <a:pPr lvl="0"/>
            <a:r>
              <a:rPr lang="en-US" noProof="0" smtClean="0"/>
              <a:t>Click to edit Master text styles</a:t>
            </a:r>
          </a:p>
        </p:txBody>
      </p:sp>
      <p:sp>
        <p:nvSpPr>
          <p:cNvPr id="7" name="Bildplatzhalter 8"/>
          <p:cNvSpPr>
            <a:spLocks noGrp="1"/>
          </p:cNvSpPr>
          <p:nvPr>
            <p:ph type="pic" sz="quarter" idx="12"/>
          </p:nvPr>
        </p:nvSpPr>
        <p:spPr>
          <a:xfrm>
            <a:off x="252000" y="1915200"/>
            <a:ext cx="8643600" cy="2052000"/>
          </a:xfrm>
          <a:prstGeom prst="rect">
            <a:avLst/>
          </a:prstGeom>
        </p:spPr>
        <p:txBody>
          <a:bodyPr rtlCol="0">
            <a:noAutofit/>
          </a:bodyPr>
          <a:lstStyle/>
          <a:p>
            <a:pPr lvl="0"/>
            <a:endParaRPr lang="de-DE" noProof="0"/>
          </a:p>
        </p:txBody>
      </p:sp>
      <p:sp>
        <p:nvSpPr>
          <p:cNvPr id="5" name="Fußzeilenplatzhalter 4"/>
          <p:cNvSpPr>
            <a:spLocks noGrp="1"/>
          </p:cNvSpPr>
          <p:nvPr>
            <p:ph type="ftr" sz="quarter" idx="13"/>
          </p:nvPr>
        </p:nvSpPr>
        <p:spPr/>
        <p:txBody>
          <a:bodyPr/>
          <a:lstStyle>
            <a:lvl1pPr>
              <a:defRPr/>
            </a:lvl1pPr>
          </a:lstStyle>
          <a:p>
            <a:pPr>
              <a:defRPr/>
            </a:pPr>
            <a:r>
              <a:rPr lang="fr-BE"/>
              <a:t>Détenir ses avoir français au travers d'une société belge 21/04/2010Détenir au travers d'une société belge des avoirs français</a:t>
            </a:r>
            <a:endParaRPr lang="de-DE"/>
          </a:p>
        </p:txBody>
      </p:sp>
      <p:sp>
        <p:nvSpPr>
          <p:cNvPr id="6" name="Foliennummernplatzhalter 5"/>
          <p:cNvSpPr>
            <a:spLocks noGrp="1"/>
          </p:cNvSpPr>
          <p:nvPr>
            <p:ph type="sldNum" sz="quarter" idx="14"/>
          </p:nvPr>
        </p:nvSpPr>
        <p:spPr/>
        <p:txBody>
          <a:bodyPr/>
          <a:lstStyle>
            <a:lvl1pPr>
              <a:defRPr/>
            </a:lvl1pPr>
          </a:lstStyle>
          <a:p>
            <a:pPr>
              <a:defRPr/>
            </a:pPr>
            <a:fld id="{D8144444-7131-4F12-A343-53F38953E926}" type="slidenum">
              <a:rPr lang="de-DE"/>
              <a:pPr>
                <a:defRPr/>
              </a:pPr>
              <a:t>‹N°›</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DF2F9FE-5DCD-4D1D-90BF-4F4726C921A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3F9BEF-9FA4-4590-89AC-4D0FF67DB3A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D01802E-B3DA-4174-BE0F-762CFBFB0B2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D1883F5-5DF2-4578-9D79-0F970286EB1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64E2DD9-2C49-4154-BEF7-99B7FE7990A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E25DC51-E50C-4EEC-A4A4-313D8A20BBF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23C20CE-554F-4B87-8863-DAC3D298F409}" type="datetimeFigureOut">
              <a:rPr lang="fr-FR"/>
              <a:pPr>
                <a:defRPr/>
              </a:pPr>
              <a:t>26/01/2012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1158211-5535-4486-9D36-E3D89EFF410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4.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9525" y="1481138"/>
            <a:ext cx="9153525" cy="5376862"/>
          </a:xfrm>
          <a:prstGeom prst="rect">
            <a:avLst/>
          </a:prstGeom>
          <a:solidFill>
            <a:srgbClr val="E4E1E0"/>
          </a:solidFill>
          <a:ln w="9525">
            <a:noFill/>
            <a:miter lim="800000"/>
            <a:headEnd/>
            <a:tailEnd/>
          </a:ln>
        </p:spPr>
        <p:txBody>
          <a:bodyPr/>
          <a:lstStyle/>
          <a:p>
            <a:pPr fontAlgn="auto">
              <a:spcBef>
                <a:spcPts val="0"/>
              </a:spcBef>
              <a:spcAft>
                <a:spcPts val="0"/>
              </a:spcAft>
              <a:defRPr/>
            </a:pPr>
            <a:endParaRPr lang="de-DE">
              <a:latin typeface="+mn-lt"/>
            </a:endParaRPr>
          </a:p>
        </p:txBody>
      </p:sp>
      <p:pic>
        <p:nvPicPr>
          <p:cNvPr id="1027" name="Picture 5" descr="CMS_LawTax_RGB_28-100"/>
          <p:cNvPicPr>
            <a:picLocks noChangeAspect="1" noChangeArrowheads="1"/>
          </p:cNvPicPr>
          <p:nvPr/>
        </p:nvPicPr>
        <p:blipFill>
          <a:blip r:embed="rId4" cstate="print"/>
          <a:srcRect l="-785358" t="-64000" r="-21733" b="-79466"/>
          <a:stretch>
            <a:fillRect/>
          </a:stretch>
        </p:blipFill>
        <p:spPr bwMode="auto">
          <a:xfrm>
            <a:off x="0" y="0"/>
            <a:ext cx="9144000" cy="1449388"/>
          </a:xfrm>
          <a:prstGeom prst="rect">
            <a:avLst/>
          </a:prstGeom>
          <a:noFill/>
          <a:ln w="9525">
            <a:noFill/>
            <a:miter lim="800000"/>
            <a:headEnd/>
            <a:tailEnd/>
          </a:ln>
        </p:spPr>
      </p:pic>
      <p:grpSp>
        <p:nvGrpSpPr>
          <p:cNvPr id="1028" name="Group 2"/>
          <p:cNvGrpSpPr>
            <a:grpSpLocks/>
          </p:cNvGrpSpPr>
          <p:nvPr/>
        </p:nvGrpSpPr>
        <p:grpSpPr bwMode="auto">
          <a:xfrm>
            <a:off x="-6350" y="-6350"/>
            <a:ext cx="9156700" cy="6873875"/>
            <a:chOff x="-4" y="-4"/>
            <a:chExt cx="5768" cy="4330"/>
          </a:xfrm>
        </p:grpSpPr>
        <p:sp>
          <p:nvSpPr>
            <p:cNvPr id="2051" name="Freeform 3"/>
            <p:cNvSpPr>
              <a:spLocks/>
            </p:cNvSpPr>
            <p:nvPr userDrawn="1"/>
          </p:nvSpPr>
          <p:spPr bwMode="auto">
            <a:xfrm>
              <a:off x="-4" y="-4"/>
              <a:ext cx="186" cy="1349"/>
            </a:xfrm>
            <a:custGeom>
              <a:avLst/>
              <a:gdLst/>
              <a:ahLst/>
              <a:cxnLst>
                <a:cxn ang="0">
                  <a:pos x="186" y="0"/>
                </a:cxn>
                <a:cxn ang="0">
                  <a:pos x="0" y="1349"/>
                </a:cxn>
                <a:cxn ang="0">
                  <a:pos x="0" y="0"/>
                </a:cxn>
                <a:cxn ang="0">
                  <a:pos x="186" y="0"/>
                </a:cxn>
              </a:cxnLst>
              <a:rect l="0" t="0" r="r" b="b"/>
              <a:pathLst>
                <a:path w="186" h="1349">
                  <a:moveTo>
                    <a:pt x="186" y="0"/>
                  </a:moveTo>
                  <a:lnTo>
                    <a:pt x="0" y="1349"/>
                  </a:lnTo>
                  <a:lnTo>
                    <a:pt x="0" y="0"/>
                  </a:lnTo>
                  <a:lnTo>
                    <a:pt x="186" y="0"/>
                  </a:lnTo>
                  <a:close/>
                </a:path>
              </a:pathLst>
            </a:custGeom>
            <a:solidFill>
              <a:srgbClr val="13294A"/>
            </a:solidFill>
            <a:ln w="9525">
              <a:noFill/>
              <a:round/>
              <a:headEnd/>
              <a:tailEnd/>
            </a:ln>
          </p:spPr>
          <p:txBody>
            <a:bodyPr/>
            <a:lstStyle/>
            <a:p>
              <a:pPr fontAlgn="auto">
                <a:spcBef>
                  <a:spcPts val="0"/>
                </a:spcBef>
                <a:spcAft>
                  <a:spcPts val="0"/>
                </a:spcAft>
                <a:defRPr/>
              </a:pPr>
              <a:endParaRPr lang="de-DE">
                <a:latin typeface="+mn-lt"/>
              </a:endParaRPr>
            </a:p>
          </p:txBody>
        </p:sp>
        <p:sp>
          <p:nvSpPr>
            <p:cNvPr id="2052" name="Freeform 4"/>
            <p:cNvSpPr>
              <a:spLocks/>
            </p:cNvSpPr>
            <p:nvPr userDrawn="1"/>
          </p:nvSpPr>
          <p:spPr bwMode="auto">
            <a:xfrm>
              <a:off x="5354" y="1"/>
              <a:ext cx="410" cy="4325"/>
            </a:xfrm>
            <a:custGeom>
              <a:avLst/>
              <a:gdLst/>
              <a:ahLst/>
              <a:cxnLst>
                <a:cxn ang="0">
                  <a:pos x="0" y="4325"/>
                </a:cxn>
                <a:cxn ang="0">
                  <a:pos x="410" y="4325"/>
                </a:cxn>
                <a:cxn ang="0">
                  <a:pos x="410" y="0"/>
                </a:cxn>
                <a:cxn ang="0">
                  <a:pos x="0" y="4325"/>
                </a:cxn>
              </a:cxnLst>
              <a:rect l="0" t="0" r="r" b="b"/>
              <a:pathLst>
                <a:path w="410" h="4325">
                  <a:moveTo>
                    <a:pt x="0" y="4325"/>
                  </a:moveTo>
                  <a:lnTo>
                    <a:pt x="410" y="4325"/>
                  </a:lnTo>
                  <a:lnTo>
                    <a:pt x="410" y="0"/>
                  </a:lnTo>
                  <a:lnTo>
                    <a:pt x="0" y="4325"/>
                  </a:lnTo>
                  <a:close/>
                </a:path>
              </a:pathLst>
            </a:custGeom>
            <a:solidFill>
              <a:srgbClr val="13294A"/>
            </a:solidFill>
            <a:ln w="9525">
              <a:noFill/>
              <a:round/>
              <a:headEnd/>
              <a:tailEnd/>
            </a:ln>
          </p:spPr>
          <p:txBody>
            <a:bodyPr/>
            <a:lstStyle/>
            <a:p>
              <a:pPr fontAlgn="auto">
                <a:spcBef>
                  <a:spcPts val="0"/>
                </a:spcBef>
                <a:spcAft>
                  <a:spcPts val="0"/>
                </a:spcAft>
                <a:defRPr/>
              </a:pPr>
              <a:endParaRPr lang="de-DE">
                <a:latin typeface="+mn-lt"/>
              </a:endParaRPr>
            </a:p>
          </p:txBody>
        </p:sp>
      </p:grpSp>
      <p:sp>
        <p:nvSpPr>
          <p:cNvPr id="1029" name="Titelplatzhalter 1"/>
          <p:cNvSpPr>
            <a:spLocks noGrp="1"/>
          </p:cNvSpPr>
          <p:nvPr>
            <p:ph type="title"/>
          </p:nvPr>
        </p:nvSpPr>
        <p:spPr bwMode="auto">
          <a:xfrm>
            <a:off x="503238" y="3251200"/>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This is the headline, Arial 24 pt.</a:t>
            </a:r>
            <a:endParaRPr lang="de-DE" smtClean="0"/>
          </a:p>
        </p:txBody>
      </p:sp>
      <p:sp>
        <p:nvSpPr>
          <p:cNvPr id="1030" name="Textplatzhalter 2"/>
          <p:cNvSpPr>
            <a:spLocks noGrp="1"/>
          </p:cNvSpPr>
          <p:nvPr>
            <p:ph type="body" idx="1"/>
          </p:nvPr>
        </p:nvSpPr>
        <p:spPr bwMode="auto">
          <a:xfrm>
            <a:off x="503238" y="4727575"/>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This is the sub-line, Arial 18 pt.</a:t>
            </a:r>
          </a:p>
        </p:txBody>
      </p:sp>
      <p:sp>
        <p:nvSpPr>
          <p:cNvPr id="4" name="Datumsplatzhalter 3"/>
          <p:cNvSpPr>
            <a:spLocks noGrp="1"/>
          </p:cNvSpPr>
          <p:nvPr>
            <p:ph type="dt" sz="half" idx="2"/>
          </p:nvPr>
        </p:nvSpPr>
        <p:spPr>
          <a:xfrm>
            <a:off x="503238" y="5878513"/>
            <a:ext cx="2133600" cy="476250"/>
          </a:xfrm>
          <a:prstGeom prst="rect">
            <a:avLst/>
          </a:prstGeom>
        </p:spPr>
        <p:txBody>
          <a:bodyPr vert="horz" wrap="square" lIns="91440" tIns="45720" rIns="91440" bIns="45720" numCol="1" anchor="t" anchorCtr="0" compatLnSpc="1">
            <a:prstTxWarp prst="textNoShape">
              <a:avLst/>
            </a:prstTxWarp>
          </a:bodyPr>
          <a:lstStyle>
            <a:lvl1pPr>
              <a:defRPr sz="1200">
                <a:solidFill>
                  <a:srgbClr val="766A62"/>
                </a:solidFill>
                <a:latin typeface="Arial" charset="0"/>
                <a:cs typeface="Arial" charset="0"/>
              </a:defRPr>
            </a:lvl1pPr>
          </a:lstStyle>
          <a:p>
            <a:pPr>
              <a:defRPr/>
            </a:pPr>
            <a:fld id="{1A47DAB0-6001-462C-8792-1AAF3E8AD02D}" type="datetime1">
              <a:rPr lang="fr-FR"/>
              <a:pPr>
                <a:defRPr/>
              </a:pPr>
              <a:t>26/01/2012</a:t>
            </a:fld>
            <a:endParaRPr lang="fr-FR"/>
          </a:p>
        </p:txBody>
      </p:sp>
    </p:spTree>
  </p:cSld>
  <p:clrMap bg1="lt1" tx1="dk1" bg2="lt2" tx2="dk2" accent1="accent1" accent2="accent2" accent3="accent3" accent4="accent4" accent5="accent5" accent6="accent6" hlink="hlink" folHlink="folHlink"/>
  <p:sldLayoutIdLst>
    <p:sldLayoutId id="2147484254" r:id="rId1"/>
    <p:sldLayoutId id="2147484267" r:id="rId2"/>
  </p:sldLayoutIdLst>
  <p:hf hdr="0" dt="0"/>
  <p:txStyles>
    <p:titleStyle>
      <a:lvl1pPr algn="l" rtl="0" eaLnBrk="0" fontAlgn="base" hangingPunct="0">
        <a:spcBef>
          <a:spcPct val="0"/>
        </a:spcBef>
        <a:spcAft>
          <a:spcPct val="0"/>
        </a:spcAft>
        <a:defRPr sz="2400" kern="1200">
          <a:solidFill>
            <a:srgbClr val="13294A"/>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defRPr kern="1200">
          <a:solidFill>
            <a:srgbClr val="13294A"/>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3C20CE-554F-4B87-8863-DAC3D298F409}" type="datetimeFigureOut">
              <a:rPr lang="fr-FR"/>
              <a:pPr>
                <a:defRPr/>
              </a:pPr>
              <a:t>26/01/2012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79A8FA-34CB-429E-A7CB-F635EF09D94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shutterstock_3011833_platzhalter"/>
          <p:cNvPicPr>
            <a:picLocks noChangeAspect="1" noChangeArrowheads="1"/>
          </p:cNvPicPr>
          <p:nvPr/>
        </p:nvPicPr>
        <p:blipFill>
          <a:blip r:embed="rId3" cstate="print"/>
          <a:srcRect/>
          <a:stretch>
            <a:fillRect/>
          </a:stretch>
        </p:blipFill>
        <p:spPr bwMode="auto">
          <a:xfrm>
            <a:off x="0" y="1484313"/>
            <a:ext cx="9144000" cy="5373687"/>
          </a:xfrm>
          <a:prstGeom prst="rect">
            <a:avLst/>
          </a:prstGeom>
          <a:noFill/>
          <a:ln w="9525">
            <a:noFill/>
            <a:miter lim="800000"/>
            <a:headEnd/>
            <a:tailEnd/>
          </a:ln>
        </p:spPr>
      </p:pic>
      <p:pic>
        <p:nvPicPr>
          <p:cNvPr id="3075" name="Picture 5" descr="CMS_LawTax_RGB_28-100"/>
          <p:cNvPicPr>
            <a:picLocks noChangeAspect="1" noChangeArrowheads="1"/>
          </p:cNvPicPr>
          <p:nvPr/>
        </p:nvPicPr>
        <p:blipFill>
          <a:blip r:embed="rId4" cstate="print"/>
          <a:srcRect l="-785358" t="-64000" r="-21733" b="-79466"/>
          <a:stretch>
            <a:fillRect/>
          </a:stretch>
        </p:blipFill>
        <p:spPr bwMode="auto">
          <a:xfrm>
            <a:off x="0" y="0"/>
            <a:ext cx="9144000" cy="1449388"/>
          </a:xfrm>
          <a:prstGeom prst="rect">
            <a:avLst/>
          </a:prstGeom>
          <a:noFill/>
          <a:ln w="9525">
            <a:noFill/>
            <a:miter lim="800000"/>
            <a:headEnd/>
            <a:tailEnd/>
          </a:ln>
        </p:spPr>
      </p:pic>
      <p:grpSp>
        <p:nvGrpSpPr>
          <p:cNvPr id="3076" name="Group 2"/>
          <p:cNvGrpSpPr>
            <a:grpSpLocks/>
          </p:cNvGrpSpPr>
          <p:nvPr/>
        </p:nvGrpSpPr>
        <p:grpSpPr bwMode="auto">
          <a:xfrm>
            <a:off x="-6350" y="-6350"/>
            <a:ext cx="9156700" cy="6873875"/>
            <a:chOff x="-4" y="-4"/>
            <a:chExt cx="5768" cy="4330"/>
          </a:xfrm>
        </p:grpSpPr>
        <p:sp>
          <p:nvSpPr>
            <p:cNvPr id="2" name="Freeform 3"/>
            <p:cNvSpPr>
              <a:spLocks/>
            </p:cNvSpPr>
            <p:nvPr userDrawn="1"/>
          </p:nvSpPr>
          <p:spPr bwMode="auto">
            <a:xfrm>
              <a:off x="-4" y="-4"/>
              <a:ext cx="186" cy="1349"/>
            </a:xfrm>
            <a:custGeom>
              <a:avLst/>
              <a:gdLst/>
              <a:ahLst/>
              <a:cxnLst>
                <a:cxn ang="0">
                  <a:pos x="186" y="0"/>
                </a:cxn>
                <a:cxn ang="0">
                  <a:pos x="0" y="1349"/>
                </a:cxn>
                <a:cxn ang="0">
                  <a:pos x="0" y="0"/>
                </a:cxn>
                <a:cxn ang="0">
                  <a:pos x="186" y="0"/>
                </a:cxn>
              </a:cxnLst>
              <a:rect l="0" t="0" r="r" b="b"/>
              <a:pathLst>
                <a:path w="186" h="1349">
                  <a:moveTo>
                    <a:pt x="186" y="0"/>
                  </a:moveTo>
                  <a:lnTo>
                    <a:pt x="0" y="1349"/>
                  </a:lnTo>
                  <a:lnTo>
                    <a:pt x="0" y="0"/>
                  </a:lnTo>
                  <a:lnTo>
                    <a:pt x="186" y="0"/>
                  </a:lnTo>
                  <a:close/>
                </a:path>
              </a:pathLst>
            </a:custGeom>
            <a:solidFill>
              <a:srgbClr val="13294A"/>
            </a:solidFill>
            <a:ln w="9525">
              <a:noFill/>
              <a:round/>
              <a:headEnd/>
              <a:tailEnd/>
            </a:ln>
          </p:spPr>
          <p:txBody>
            <a:bodyPr/>
            <a:lstStyle/>
            <a:p>
              <a:pPr fontAlgn="auto">
                <a:spcBef>
                  <a:spcPts val="0"/>
                </a:spcBef>
                <a:spcAft>
                  <a:spcPts val="0"/>
                </a:spcAft>
                <a:defRPr/>
              </a:pPr>
              <a:endParaRPr lang="de-DE">
                <a:latin typeface="+mn-lt"/>
              </a:endParaRPr>
            </a:p>
          </p:txBody>
        </p:sp>
        <p:sp>
          <p:nvSpPr>
            <p:cNvPr id="3" name="Freeform 4"/>
            <p:cNvSpPr>
              <a:spLocks/>
            </p:cNvSpPr>
            <p:nvPr userDrawn="1"/>
          </p:nvSpPr>
          <p:spPr bwMode="auto">
            <a:xfrm>
              <a:off x="5354" y="1"/>
              <a:ext cx="410" cy="4325"/>
            </a:xfrm>
            <a:custGeom>
              <a:avLst/>
              <a:gdLst/>
              <a:ahLst/>
              <a:cxnLst>
                <a:cxn ang="0">
                  <a:pos x="0" y="4325"/>
                </a:cxn>
                <a:cxn ang="0">
                  <a:pos x="410" y="4325"/>
                </a:cxn>
                <a:cxn ang="0">
                  <a:pos x="410" y="0"/>
                </a:cxn>
                <a:cxn ang="0">
                  <a:pos x="0" y="4325"/>
                </a:cxn>
              </a:cxnLst>
              <a:rect l="0" t="0" r="r" b="b"/>
              <a:pathLst>
                <a:path w="410" h="4325">
                  <a:moveTo>
                    <a:pt x="0" y="4325"/>
                  </a:moveTo>
                  <a:lnTo>
                    <a:pt x="410" y="4325"/>
                  </a:lnTo>
                  <a:lnTo>
                    <a:pt x="410" y="0"/>
                  </a:lnTo>
                  <a:lnTo>
                    <a:pt x="0" y="4325"/>
                  </a:lnTo>
                  <a:close/>
                </a:path>
              </a:pathLst>
            </a:custGeom>
            <a:solidFill>
              <a:srgbClr val="13294A"/>
            </a:solidFill>
            <a:ln w="9525">
              <a:noFill/>
              <a:round/>
              <a:headEnd/>
              <a:tailEnd/>
            </a:ln>
          </p:spPr>
          <p:txBody>
            <a:bodyPr/>
            <a:lstStyle/>
            <a:p>
              <a:pPr fontAlgn="auto">
                <a:spcBef>
                  <a:spcPts val="0"/>
                </a:spcBef>
                <a:spcAft>
                  <a:spcPts val="0"/>
                </a:spcAft>
                <a:defRPr/>
              </a:pPr>
              <a:endParaRPr lang="de-DE">
                <a:latin typeface="+mn-lt"/>
              </a:endParaRPr>
            </a:p>
          </p:txBody>
        </p:sp>
      </p:grpSp>
      <p:sp>
        <p:nvSpPr>
          <p:cNvPr id="3077" name="Titelplatzhalter 1"/>
          <p:cNvSpPr>
            <a:spLocks noGrp="1"/>
          </p:cNvSpPr>
          <p:nvPr>
            <p:ph type="title"/>
          </p:nvPr>
        </p:nvSpPr>
        <p:spPr bwMode="auto">
          <a:xfrm>
            <a:off x="503238" y="3251200"/>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This is the headline, Arial 24 pt.</a:t>
            </a:r>
            <a:endParaRPr lang="de-DE" smtClean="0"/>
          </a:p>
        </p:txBody>
      </p:sp>
      <p:sp>
        <p:nvSpPr>
          <p:cNvPr id="3078" name="Textplatzhalter 2"/>
          <p:cNvSpPr>
            <a:spLocks noGrp="1"/>
          </p:cNvSpPr>
          <p:nvPr>
            <p:ph type="body" idx="1"/>
          </p:nvPr>
        </p:nvSpPr>
        <p:spPr bwMode="auto">
          <a:xfrm>
            <a:off x="503238" y="4727575"/>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This is the sub-line, Arial 18 pt.</a:t>
            </a:r>
          </a:p>
        </p:txBody>
      </p:sp>
      <p:sp>
        <p:nvSpPr>
          <p:cNvPr id="4" name="Datumsplatzhalter 3"/>
          <p:cNvSpPr>
            <a:spLocks noGrp="1"/>
          </p:cNvSpPr>
          <p:nvPr>
            <p:ph type="dt" sz="half" idx="2"/>
          </p:nvPr>
        </p:nvSpPr>
        <p:spPr>
          <a:xfrm>
            <a:off x="503238" y="5878513"/>
            <a:ext cx="2133600" cy="476250"/>
          </a:xfrm>
          <a:prstGeom prst="rect">
            <a:avLst/>
          </a:prstGeom>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cs typeface="Arial" charset="0"/>
              </a:defRPr>
            </a:lvl1pPr>
          </a:lstStyle>
          <a:p>
            <a:pPr>
              <a:defRPr/>
            </a:pPr>
            <a:fld id="{66FD1079-9095-4730-AE60-BF42BDCC5167}" type="datetime1">
              <a:rPr lang="fr-FR"/>
              <a:pPr>
                <a:defRPr/>
              </a:pPr>
              <a:t>26/01/2012</a:t>
            </a:fld>
            <a:endParaRPr lang="fr-FR"/>
          </a:p>
        </p:txBody>
      </p:sp>
    </p:spTree>
  </p:cSld>
  <p:clrMap bg1="lt1" tx1="dk1" bg2="lt2" tx2="dk2" accent1="accent1" accent2="accent2" accent3="accent3" accent4="accent4" accent5="accent5" accent6="accent6" hlink="hlink" folHlink="folHlink"/>
  <p:sldLayoutIdLst>
    <p:sldLayoutId id="2147484268" r:id="rId1"/>
  </p:sldLayoutIdLst>
  <p:hf hdr="0" dt="0"/>
  <p:txStyles>
    <p:title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3" descr="CMS_LawTax_RGB_28-100"/>
          <p:cNvPicPr>
            <a:picLocks noChangeAspect="1" noChangeArrowheads="1"/>
          </p:cNvPicPr>
          <p:nvPr/>
        </p:nvPicPr>
        <p:blipFill>
          <a:blip r:embed="rId12" cstate="print"/>
          <a:srcRect l="-785358" t="-64000" r="-21733" b="-79466"/>
          <a:stretch>
            <a:fillRect/>
          </a:stretch>
        </p:blipFill>
        <p:spPr bwMode="auto">
          <a:xfrm>
            <a:off x="0" y="0"/>
            <a:ext cx="9144000" cy="1449388"/>
          </a:xfrm>
          <a:prstGeom prst="rect">
            <a:avLst/>
          </a:prstGeom>
          <a:noFill/>
          <a:ln w="9525">
            <a:noFill/>
            <a:miter lim="800000"/>
            <a:headEnd/>
            <a:tailEnd/>
          </a:ln>
        </p:spPr>
      </p:pic>
      <p:pic>
        <p:nvPicPr>
          <p:cNvPr id="4099" name="Picture 2" descr="Hintergrund_Inhalt"/>
          <p:cNvPicPr>
            <a:picLocks noChangeArrowheads="1"/>
          </p:cNvPicPr>
          <p:nvPr/>
        </p:nvPicPr>
        <p:blipFill>
          <a:blip r:embed="rId13" cstate="print"/>
          <a:srcRect l="-2724" t="-41789" r="-2654" b="-8498"/>
          <a:stretch>
            <a:fillRect/>
          </a:stretch>
        </p:blipFill>
        <p:spPr bwMode="auto">
          <a:xfrm>
            <a:off x="0" y="0"/>
            <a:ext cx="9144000" cy="6858000"/>
          </a:xfrm>
          <a:prstGeom prst="rect">
            <a:avLst/>
          </a:prstGeom>
          <a:noFill/>
          <a:ln w="9525">
            <a:noFill/>
            <a:miter lim="800000"/>
            <a:headEnd/>
            <a:tailEnd/>
          </a:ln>
        </p:spPr>
      </p:pic>
      <p:sp>
        <p:nvSpPr>
          <p:cNvPr id="4100" name="Titelplatzhalter 1"/>
          <p:cNvSpPr>
            <a:spLocks noGrp="1"/>
          </p:cNvSpPr>
          <p:nvPr>
            <p:ph type="title"/>
          </p:nvPr>
        </p:nvSpPr>
        <p:spPr bwMode="auto">
          <a:xfrm>
            <a:off x="519113" y="233363"/>
            <a:ext cx="6932612" cy="1577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This is the headline, Arial 24 pt.</a:t>
            </a:r>
            <a:br>
              <a:rPr lang="en-US" smtClean="0"/>
            </a:br>
            <a:r>
              <a:rPr lang="en-US" smtClean="0"/>
              <a:t>This is the second line.</a:t>
            </a:r>
            <a:endParaRPr lang="de-DE" smtClean="0"/>
          </a:p>
        </p:txBody>
      </p:sp>
      <p:sp>
        <p:nvSpPr>
          <p:cNvPr id="4101" name="Textplatzhalter 2"/>
          <p:cNvSpPr>
            <a:spLocks noGrp="1"/>
          </p:cNvSpPr>
          <p:nvPr>
            <p:ph type="body" idx="1"/>
          </p:nvPr>
        </p:nvSpPr>
        <p:spPr bwMode="auto">
          <a:xfrm>
            <a:off x="519113" y="2022475"/>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Arial 20 pt</a:t>
            </a:r>
          </a:p>
          <a:p>
            <a:pPr lvl="1"/>
            <a:r>
              <a:rPr lang="en-US" smtClean="0"/>
              <a:t>Second level, Arial 18 pt</a:t>
            </a:r>
          </a:p>
          <a:p>
            <a:pPr lvl="2"/>
            <a:r>
              <a:rPr lang="en-US" smtClean="0"/>
              <a:t>Third level,  Arial 16 pt</a:t>
            </a:r>
          </a:p>
          <a:p>
            <a:pPr lvl="3"/>
            <a:r>
              <a:rPr lang="en-US" smtClean="0"/>
              <a:t>Fourth level,  Arial 16 pt</a:t>
            </a:r>
          </a:p>
          <a:p>
            <a:pPr lvl="4"/>
            <a:r>
              <a:rPr lang="en-US" smtClean="0"/>
              <a:t>Fifth level,  Arial 16 pt</a:t>
            </a:r>
          </a:p>
        </p:txBody>
      </p:sp>
      <p:sp>
        <p:nvSpPr>
          <p:cNvPr id="9" name="Fußzeilenplatzhalter 4"/>
          <p:cNvSpPr>
            <a:spLocks noGrp="1"/>
          </p:cNvSpPr>
          <p:nvPr>
            <p:ph type="ftr" sz="quarter" idx="3"/>
          </p:nvPr>
        </p:nvSpPr>
        <p:spPr>
          <a:xfrm>
            <a:off x="155575" y="6472238"/>
            <a:ext cx="7756525" cy="385762"/>
          </a:xfrm>
          <a:prstGeom prst="rect">
            <a:avLst/>
          </a:prstGeom>
        </p:spPr>
        <p:txBody>
          <a:bodyPr vert="horz" wrap="square" lIns="91440" tIns="45720" rIns="91440" bIns="45720" numCol="1" anchor="t" anchorCtr="0" compatLnSpc="1">
            <a:prstTxWarp prst="textNoShape">
              <a:avLst/>
            </a:prstTxWarp>
          </a:bodyPr>
          <a:lstStyle>
            <a:lvl1pPr>
              <a:defRPr sz="1000">
                <a:solidFill>
                  <a:srgbClr val="766A62"/>
                </a:solidFill>
                <a:latin typeface="Arial" charset="0"/>
                <a:cs typeface="Arial" charset="0"/>
              </a:defRPr>
            </a:lvl1pPr>
          </a:lstStyle>
          <a:p>
            <a:pPr>
              <a:defRPr/>
            </a:pPr>
            <a:r>
              <a:rPr lang="fr-BE"/>
              <a:t>Société Générale Private banking France – 7 février 2011</a:t>
            </a:r>
          </a:p>
          <a:p>
            <a:pPr>
              <a:defRPr/>
            </a:pPr>
            <a:endParaRPr lang="de-DE"/>
          </a:p>
        </p:txBody>
      </p:sp>
      <p:sp>
        <p:nvSpPr>
          <p:cNvPr id="10" name="Foliennummernplatzhalter 5"/>
          <p:cNvSpPr>
            <a:spLocks noGrp="1"/>
          </p:cNvSpPr>
          <p:nvPr>
            <p:ph type="sldNum" sz="quarter" idx="4"/>
          </p:nvPr>
        </p:nvSpPr>
        <p:spPr>
          <a:xfrm>
            <a:off x="8143875" y="6472238"/>
            <a:ext cx="571500" cy="385762"/>
          </a:xfrm>
          <a:prstGeom prst="rect">
            <a:avLst/>
          </a:prstGeom>
        </p:spPr>
        <p:txBody>
          <a:bodyPr/>
          <a:lstStyle>
            <a:lvl1pPr algn="r" fontAlgn="auto">
              <a:spcBef>
                <a:spcPts val="0"/>
              </a:spcBef>
              <a:spcAft>
                <a:spcPts val="0"/>
              </a:spcAft>
              <a:defRPr sz="1000">
                <a:solidFill>
                  <a:srgbClr val="766A62"/>
                </a:solidFill>
                <a:latin typeface="Arial" pitchFamily="34" charset="0"/>
                <a:cs typeface="Arial" pitchFamily="34" charset="0"/>
              </a:defRPr>
            </a:lvl1pPr>
          </a:lstStyle>
          <a:p>
            <a:pPr>
              <a:defRPr/>
            </a:pPr>
            <a:fld id="{4F4EA287-D819-47A2-8CC1-F7759112953D}" type="slidenum">
              <a:rPr lang="de-DE"/>
              <a:pPr>
                <a:defRPr/>
              </a:pPr>
              <a:t>‹N°›</a:t>
            </a:fld>
            <a:endParaRPr lang="de-DE" dirty="0"/>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hf hdr="0" dt="0"/>
  <p:txStyles>
    <p:titleStyle>
      <a:lvl1pPr algn="l" rtl="0" eaLnBrk="0" fontAlgn="base" hangingPunct="0">
        <a:spcBef>
          <a:spcPct val="0"/>
        </a:spcBef>
        <a:spcAft>
          <a:spcPct val="0"/>
        </a:spcAft>
        <a:defRPr sz="2400" kern="1200">
          <a:solidFill>
            <a:srgbClr val="13294A"/>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kern="1200">
          <a:solidFill>
            <a:srgbClr val="13294A"/>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13294A"/>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Symbol" pitchFamily="18" charset="2"/>
        <a:buChar char="-"/>
        <a:defRPr sz="1600" kern="1200">
          <a:solidFill>
            <a:srgbClr val="13294A"/>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13294A"/>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Symbol" pitchFamily="18" charset="2"/>
        <a:buChar char="-"/>
        <a:defRPr sz="1600" kern="1200">
          <a:solidFill>
            <a:srgbClr val="13294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4" descr="CMS_LawTax_RGB_28-100"/>
          <p:cNvPicPr>
            <a:picLocks noChangeAspect="1" noChangeArrowheads="1"/>
          </p:cNvPicPr>
          <p:nvPr userDrawn="1"/>
        </p:nvPicPr>
        <p:blipFill>
          <a:blip r:embed="rId3" cstate="print"/>
          <a:srcRect l="-785358" t="-64000" r="-21733" b="-79466"/>
          <a:stretch>
            <a:fillRect/>
          </a:stretch>
        </p:blipFill>
        <p:spPr bwMode="auto">
          <a:xfrm>
            <a:off x="0" y="0"/>
            <a:ext cx="9144000" cy="1449388"/>
          </a:xfrm>
          <a:prstGeom prst="rect">
            <a:avLst/>
          </a:prstGeom>
          <a:noFill/>
          <a:ln w="9525">
            <a:noFill/>
            <a:miter lim="800000"/>
            <a:headEnd/>
            <a:tailEnd/>
          </a:ln>
        </p:spPr>
      </p:pic>
      <p:pic>
        <p:nvPicPr>
          <p:cNvPr id="5123" name="Picture 2" descr="Hintergrund_Inhalt"/>
          <p:cNvPicPr>
            <a:picLocks noChangeArrowheads="1"/>
          </p:cNvPicPr>
          <p:nvPr userDrawn="1"/>
        </p:nvPicPr>
        <p:blipFill>
          <a:blip r:embed="rId4" cstate="print"/>
          <a:srcRect l="-2724" t="48349" r="-2654" b="-8498"/>
          <a:stretch>
            <a:fillRect/>
          </a:stretch>
        </p:blipFill>
        <p:spPr bwMode="auto">
          <a:xfrm>
            <a:off x="0" y="4113213"/>
            <a:ext cx="9144000" cy="2744787"/>
          </a:xfrm>
          <a:prstGeom prst="rect">
            <a:avLst/>
          </a:prstGeom>
          <a:noFill/>
          <a:ln w="9525">
            <a:noFill/>
            <a:miter lim="800000"/>
            <a:headEnd/>
            <a:tailEnd/>
          </a:ln>
        </p:spPr>
      </p:pic>
      <p:sp>
        <p:nvSpPr>
          <p:cNvPr id="16" name="Rectangle 3"/>
          <p:cNvSpPr>
            <a:spLocks noChangeArrowheads="1"/>
          </p:cNvSpPr>
          <p:nvPr userDrawn="1"/>
        </p:nvSpPr>
        <p:spPr bwMode="auto">
          <a:xfrm>
            <a:off x="250825" y="1916113"/>
            <a:ext cx="8642350" cy="2052637"/>
          </a:xfrm>
          <a:prstGeom prst="rect">
            <a:avLst/>
          </a:prstGeom>
          <a:solidFill>
            <a:srgbClr val="E4E1E0"/>
          </a:solidFill>
          <a:ln w="9525">
            <a:noFill/>
            <a:miter lim="800000"/>
            <a:headEnd/>
            <a:tailEnd/>
          </a:ln>
          <a:effectLst/>
        </p:spPr>
        <p:txBody>
          <a:bodyPr wrap="none" anchor="ctr"/>
          <a:lstStyle/>
          <a:p>
            <a:pPr fontAlgn="auto">
              <a:spcBef>
                <a:spcPts val="0"/>
              </a:spcBef>
              <a:spcAft>
                <a:spcPts val="0"/>
              </a:spcAft>
              <a:defRPr/>
            </a:pPr>
            <a:endParaRPr lang="de-DE" kern="0">
              <a:solidFill>
                <a:sysClr val="windowText" lastClr="000000"/>
              </a:solidFill>
              <a:latin typeface="+mn-lt"/>
            </a:endParaRPr>
          </a:p>
        </p:txBody>
      </p:sp>
      <p:pic>
        <p:nvPicPr>
          <p:cNvPr id="5125" name="Picture 6" descr="shutterstock_955414_platzhalter"/>
          <p:cNvPicPr>
            <a:picLocks noChangeAspect="1" noChangeArrowheads="1"/>
          </p:cNvPicPr>
          <p:nvPr userDrawn="1"/>
        </p:nvPicPr>
        <p:blipFill>
          <a:blip r:embed="rId5" cstate="print"/>
          <a:srcRect/>
          <a:stretch>
            <a:fillRect/>
          </a:stretch>
        </p:blipFill>
        <p:spPr bwMode="auto">
          <a:xfrm>
            <a:off x="250825" y="1916113"/>
            <a:ext cx="8642350" cy="2052637"/>
          </a:xfrm>
          <a:prstGeom prst="rect">
            <a:avLst/>
          </a:prstGeom>
          <a:noFill/>
          <a:ln w="9525">
            <a:noFill/>
            <a:miter lim="800000"/>
            <a:headEnd/>
            <a:tailEnd/>
          </a:ln>
        </p:spPr>
      </p:pic>
      <p:sp>
        <p:nvSpPr>
          <p:cNvPr id="5126" name="Titelplatzhalter 1"/>
          <p:cNvSpPr>
            <a:spLocks noGrp="1"/>
          </p:cNvSpPr>
          <p:nvPr>
            <p:ph type="title"/>
          </p:nvPr>
        </p:nvSpPr>
        <p:spPr bwMode="auto">
          <a:xfrm>
            <a:off x="503238" y="4259263"/>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This is an inter-title with image. </a:t>
            </a:r>
            <a:br>
              <a:rPr lang="en-US" smtClean="0"/>
            </a:br>
            <a:r>
              <a:rPr lang="en-US" smtClean="0"/>
              <a:t>Arial 20 pt, bold</a:t>
            </a:r>
            <a:endParaRPr lang="de-DE" smtClean="0"/>
          </a:p>
        </p:txBody>
      </p:sp>
      <p:sp>
        <p:nvSpPr>
          <p:cNvPr id="5127" name="Textplatzhalter 2"/>
          <p:cNvSpPr>
            <a:spLocks noGrp="1"/>
          </p:cNvSpPr>
          <p:nvPr>
            <p:ph type="body" idx="1"/>
          </p:nvPr>
        </p:nvSpPr>
        <p:spPr bwMode="auto">
          <a:xfrm>
            <a:off x="503238" y="5292725"/>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This is the sub-line, Arial 14 pt</a:t>
            </a:r>
          </a:p>
        </p:txBody>
      </p:sp>
      <p:sp>
        <p:nvSpPr>
          <p:cNvPr id="9" name="Fußzeilenplatzhalter 4"/>
          <p:cNvSpPr>
            <a:spLocks noGrp="1"/>
          </p:cNvSpPr>
          <p:nvPr>
            <p:ph type="ftr" sz="quarter" idx="3"/>
          </p:nvPr>
        </p:nvSpPr>
        <p:spPr>
          <a:xfrm>
            <a:off x="155575" y="6472238"/>
            <a:ext cx="7756525" cy="385762"/>
          </a:xfrm>
          <a:prstGeom prst="rect">
            <a:avLst/>
          </a:prstGeom>
        </p:spPr>
        <p:txBody>
          <a:bodyPr vert="horz" wrap="square" lIns="91440" tIns="45720" rIns="91440" bIns="45720" numCol="1" anchor="t" anchorCtr="0" compatLnSpc="1">
            <a:prstTxWarp prst="textNoShape">
              <a:avLst/>
            </a:prstTxWarp>
          </a:bodyPr>
          <a:lstStyle>
            <a:lvl1pPr>
              <a:defRPr sz="1000">
                <a:solidFill>
                  <a:srgbClr val="766A62"/>
                </a:solidFill>
                <a:latin typeface="Arial" charset="0"/>
                <a:cs typeface="Arial" charset="0"/>
              </a:defRPr>
            </a:lvl1pPr>
          </a:lstStyle>
          <a:p>
            <a:pPr>
              <a:defRPr/>
            </a:pPr>
            <a:r>
              <a:rPr lang="fr-BE"/>
              <a:t>Détenir ses avoir français au travers d'une société belge 21/04/2010Détenir au travers d'une société belge des avoirs français</a:t>
            </a:r>
            <a:endParaRPr lang="de-DE"/>
          </a:p>
        </p:txBody>
      </p:sp>
      <p:sp>
        <p:nvSpPr>
          <p:cNvPr id="10" name="Foliennummernplatzhalter 5"/>
          <p:cNvSpPr>
            <a:spLocks noGrp="1"/>
          </p:cNvSpPr>
          <p:nvPr>
            <p:ph type="sldNum" sz="quarter" idx="4"/>
          </p:nvPr>
        </p:nvSpPr>
        <p:spPr>
          <a:xfrm>
            <a:off x="8143875" y="6472238"/>
            <a:ext cx="571500" cy="385762"/>
          </a:xfrm>
          <a:prstGeom prst="rect">
            <a:avLst/>
          </a:prstGeom>
        </p:spPr>
        <p:txBody>
          <a:bodyPr/>
          <a:lstStyle>
            <a:lvl1pPr algn="r" fontAlgn="auto">
              <a:spcBef>
                <a:spcPts val="0"/>
              </a:spcBef>
              <a:spcAft>
                <a:spcPts val="0"/>
              </a:spcAft>
              <a:defRPr sz="1000">
                <a:solidFill>
                  <a:srgbClr val="766A62"/>
                </a:solidFill>
                <a:latin typeface="Arial" pitchFamily="34" charset="0"/>
                <a:cs typeface="Arial" pitchFamily="34" charset="0"/>
              </a:defRPr>
            </a:lvl1pPr>
          </a:lstStyle>
          <a:p>
            <a:pPr>
              <a:defRPr/>
            </a:pPr>
            <a:fld id="{DB50C539-418D-4D64-8CE9-A76BE5CC5876}" type="slidenum">
              <a:rPr lang="de-DE"/>
              <a:pPr>
                <a:defRPr/>
              </a:pPr>
              <a:t>‹N°›</a:t>
            </a:fld>
            <a:endParaRPr lang="de-DE" dirty="0"/>
          </a:p>
        </p:txBody>
      </p:sp>
    </p:spTree>
  </p:cSld>
  <p:clrMap bg1="lt1" tx1="dk1" bg2="lt2" tx2="dk2" accent1="accent1" accent2="accent2" accent3="accent3" accent4="accent4" accent5="accent5" accent6="accent6" hlink="hlink" folHlink="folHlink"/>
  <p:sldLayoutIdLst>
    <p:sldLayoutId id="2147484266" r:id="rId1"/>
  </p:sldLayoutIdLst>
  <p:hf hdr="0" dt="0"/>
  <p:txStyles>
    <p:titleStyle>
      <a:lvl1pPr algn="l" rtl="0" eaLnBrk="0" fontAlgn="base" hangingPunct="0">
        <a:spcBef>
          <a:spcPct val="0"/>
        </a:spcBef>
        <a:spcAft>
          <a:spcPct val="0"/>
        </a:spcAft>
        <a:defRPr sz="2000" b="1" kern="1200">
          <a:solidFill>
            <a:srgbClr val="13294A"/>
          </a:solidFill>
          <a:latin typeface="Arial" pitchFamily="34" charset="0"/>
          <a:ea typeface="+mj-ea"/>
          <a:cs typeface="Arial" pitchFamily="34" charset="0"/>
        </a:defRPr>
      </a:lvl1pPr>
      <a:lvl2pPr algn="l" rtl="0" eaLnBrk="0" fontAlgn="base" hangingPunct="0">
        <a:spcBef>
          <a:spcPct val="0"/>
        </a:spcBef>
        <a:spcAft>
          <a:spcPct val="0"/>
        </a:spcAft>
        <a:defRPr sz="2000" b="1">
          <a:solidFill>
            <a:srgbClr val="13294A"/>
          </a:solidFill>
          <a:latin typeface="Arial" charset="0"/>
          <a:cs typeface="Arial" charset="0"/>
        </a:defRPr>
      </a:lvl2pPr>
      <a:lvl3pPr algn="l" rtl="0" eaLnBrk="0" fontAlgn="base" hangingPunct="0">
        <a:spcBef>
          <a:spcPct val="0"/>
        </a:spcBef>
        <a:spcAft>
          <a:spcPct val="0"/>
        </a:spcAft>
        <a:defRPr sz="2000" b="1">
          <a:solidFill>
            <a:srgbClr val="13294A"/>
          </a:solidFill>
          <a:latin typeface="Arial" charset="0"/>
          <a:cs typeface="Arial" charset="0"/>
        </a:defRPr>
      </a:lvl3pPr>
      <a:lvl4pPr algn="l" rtl="0" eaLnBrk="0" fontAlgn="base" hangingPunct="0">
        <a:spcBef>
          <a:spcPct val="0"/>
        </a:spcBef>
        <a:spcAft>
          <a:spcPct val="0"/>
        </a:spcAft>
        <a:defRPr sz="2000" b="1">
          <a:solidFill>
            <a:srgbClr val="13294A"/>
          </a:solidFill>
          <a:latin typeface="Arial" charset="0"/>
          <a:cs typeface="Arial" charset="0"/>
        </a:defRPr>
      </a:lvl4pPr>
      <a:lvl5pPr algn="l" rtl="0" eaLnBrk="0" fontAlgn="base" hangingPunct="0">
        <a:spcBef>
          <a:spcPct val="0"/>
        </a:spcBef>
        <a:spcAft>
          <a:spcPct val="0"/>
        </a:spcAft>
        <a:defRPr sz="2000" b="1">
          <a:solidFill>
            <a:srgbClr val="13294A"/>
          </a:solidFill>
          <a:latin typeface="Arial" charset="0"/>
          <a:cs typeface="Arial" charset="0"/>
        </a:defRPr>
      </a:lvl5pPr>
      <a:lvl6pPr marL="457200" algn="l" rtl="0" fontAlgn="base">
        <a:spcBef>
          <a:spcPct val="0"/>
        </a:spcBef>
        <a:spcAft>
          <a:spcPct val="0"/>
        </a:spcAft>
        <a:defRPr sz="2000" b="1">
          <a:solidFill>
            <a:srgbClr val="13294A"/>
          </a:solidFill>
          <a:latin typeface="Arial" charset="0"/>
          <a:cs typeface="Arial" charset="0"/>
        </a:defRPr>
      </a:lvl6pPr>
      <a:lvl7pPr marL="914400" algn="l" rtl="0" fontAlgn="base">
        <a:spcBef>
          <a:spcPct val="0"/>
        </a:spcBef>
        <a:spcAft>
          <a:spcPct val="0"/>
        </a:spcAft>
        <a:defRPr sz="2000" b="1">
          <a:solidFill>
            <a:srgbClr val="13294A"/>
          </a:solidFill>
          <a:latin typeface="Arial" charset="0"/>
          <a:cs typeface="Arial" charset="0"/>
        </a:defRPr>
      </a:lvl7pPr>
      <a:lvl8pPr marL="1371600" algn="l" rtl="0" fontAlgn="base">
        <a:spcBef>
          <a:spcPct val="0"/>
        </a:spcBef>
        <a:spcAft>
          <a:spcPct val="0"/>
        </a:spcAft>
        <a:defRPr sz="2000" b="1">
          <a:solidFill>
            <a:srgbClr val="13294A"/>
          </a:solidFill>
          <a:latin typeface="Arial" charset="0"/>
          <a:cs typeface="Arial" charset="0"/>
        </a:defRPr>
      </a:lvl8pPr>
      <a:lvl9pPr marL="1828800" algn="l" rtl="0" fontAlgn="base">
        <a:spcBef>
          <a:spcPct val="0"/>
        </a:spcBef>
        <a:spcAft>
          <a:spcPct val="0"/>
        </a:spcAft>
        <a:defRPr sz="2000" b="1">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defRPr sz="1400" kern="1200">
          <a:solidFill>
            <a:srgbClr val="13294A"/>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1400" kern="1200">
          <a:solidFill>
            <a:srgbClr val="13294A"/>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1400" kern="1200">
          <a:solidFill>
            <a:srgbClr val="13294A"/>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1400" kern="1200">
          <a:solidFill>
            <a:srgbClr val="13294A"/>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1400" kern="1200">
          <a:solidFill>
            <a:srgbClr val="13294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cid:image002.png@01CC10A7.FA84ECE0"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cid:image004.png@01CC10A7.FA84ECE0" TargetMode="External"/><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1.wmf"/><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0063" y="4572008"/>
            <a:ext cx="7772400" cy="1733542"/>
          </a:xfrm>
        </p:spPr>
        <p:txBody>
          <a:bodyPr/>
          <a:lstStyle/>
          <a:p>
            <a:pPr algn="ctr"/>
            <a:r>
              <a:rPr lang="fr-FR" dirty="0" smtClean="0"/>
              <a:t/>
            </a:r>
            <a:br>
              <a:rPr lang="fr-FR" dirty="0" smtClean="0"/>
            </a:br>
            <a:r>
              <a:rPr lang="fr-FR" dirty="0" smtClean="0"/>
              <a:t>Conférence ABAF</a:t>
            </a:r>
            <a:br>
              <a:rPr lang="fr-FR" dirty="0" smtClean="0"/>
            </a:br>
            <a:r>
              <a:rPr lang="fr-FR" dirty="0" smtClean="0"/>
              <a:t>26 janvier 2012</a:t>
            </a:r>
            <a:br>
              <a:rPr lang="fr-FR" dirty="0" smtClean="0"/>
            </a:br>
            <a:r>
              <a:rPr lang="fr-FR" dirty="0" smtClean="0"/>
              <a:t>Renaud GROB / Pierre DEDIEU </a:t>
            </a:r>
            <a:br>
              <a:rPr lang="fr-FR" dirty="0" smtClean="0"/>
            </a:br>
            <a:r>
              <a:rPr lang="fr-FR" dirty="0" smtClean="0"/>
              <a:t>Avocats associés</a:t>
            </a:r>
          </a:p>
        </p:txBody>
      </p:sp>
      <p:pic>
        <p:nvPicPr>
          <p:cNvPr id="3" name="Picture 2" descr="http://www.abaf.asso.fr/images/log_bandeau.gif"/>
          <p:cNvPicPr>
            <a:picLocks noChangeAspect="1" noChangeArrowheads="1"/>
          </p:cNvPicPr>
          <p:nvPr/>
        </p:nvPicPr>
        <p:blipFill>
          <a:blip r:embed="rId3" cstate="print"/>
          <a:srcRect l="7353" r="11764" b="8333"/>
          <a:stretch>
            <a:fillRect/>
          </a:stretch>
        </p:blipFill>
        <p:spPr bwMode="auto">
          <a:xfrm>
            <a:off x="857224" y="500042"/>
            <a:ext cx="1571636" cy="7858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533400" y="609600"/>
            <a:ext cx="8001000" cy="676275"/>
          </a:xfrm>
        </p:spPr>
        <p:txBody>
          <a:bodyPr/>
          <a:lstStyle/>
          <a:p>
            <a:pPr algn="ctr"/>
            <a:r>
              <a:rPr lang="fr-FR" sz="2400" dirty="0" smtClean="0">
                <a:solidFill>
                  <a:srgbClr val="FF0000"/>
                </a:solidFill>
              </a:rPr>
              <a:t>      Régime fiscal des reports déficitaires</a:t>
            </a:r>
          </a:p>
        </p:txBody>
      </p:sp>
      <p:sp>
        <p:nvSpPr>
          <p:cNvPr id="4" name="Espace réservé de la date 3"/>
          <p:cNvSpPr>
            <a:spLocks noGrp="1"/>
          </p:cNvSpPr>
          <p:nvPr>
            <p:ph type="dt" sz="quarter" idx="10"/>
          </p:nvPr>
        </p:nvSpPr>
        <p:spPr/>
        <p:txBody>
          <a:bodyPr/>
          <a:lstStyle/>
          <a:p>
            <a:pPr>
              <a:defRPr/>
            </a:pPr>
            <a:r>
              <a:rPr lang="fr-FR" dirty="0" smtClean="0"/>
              <a:t>26/01/2012</a:t>
            </a:r>
            <a:endParaRPr lang="fr-FR" dirty="0"/>
          </a:p>
        </p:txBody>
      </p:sp>
      <p:sp>
        <p:nvSpPr>
          <p:cNvPr id="13316" name="Rectangle 1"/>
          <p:cNvSpPr>
            <a:spLocks noGrp="1" noChangeArrowheads="1"/>
          </p:cNvSpPr>
          <p:nvPr>
            <p:ph idx="1"/>
          </p:nvPr>
        </p:nvSpPr>
        <p:spPr>
          <a:xfrm>
            <a:off x="500063" y="1285875"/>
            <a:ext cx="8001000" cy="4114800"/>
          </a:xfrm>
        </p:spPr>
        <p:txBody>
          <a:bodyPr wrap="none" lIns="0" tIns="128547" rIns="0" bIns="128547" anchor="ctr">
            <a:spAutoFit/>
          </a:bodyPr>
          <a:lstStyle/>
          <a:p>
            <a:pPr marL="0" indent="0" algn="just" eaLnBrk="1" hangingPunct="1">
              <a:spcBef>
                <a:spcPct val="0"/>
              </a:spcBef>
              <a:buClrTx/>
              <a:buSzTx/>
              <a:buFontTx/>
              <a:buNone/>
            </a:pPr>
            <a:r>
              <a:rPr lang="fr-FR" sz="1800" smtClean="0">
                <a:solidFill>
                  <a:schemeClr val="tx1"/>
                </a:solidFill>
              </a:rPr>
              <a:t/>
            </a:r>
            <a:br>
              <a:rPr lang="fr-FR" sz="1800" smtClean="0">
                <a:solidFill>
                  <a:schemeClr val="tx1"/>
                </a:solidFill>
              </a:rPr>
            </a:br>
            <a:r>
              <a:rPr lang="fr-FR" sz="1800" smtClean="0">
                <a:solidFill>
                  <a:schemeClr val="tx1"/>
                </a:solidFill>
              </a:rPr>
              <a:t/>
            </a:r>
            <a:br>
              <a:rPr lang="fr-FR" sz="1800" smtClean="0">
                <a:solidFill>
                  <a:schemeClr val="tx1"/>
                </a:solidFill>
              </a:rPr>
            </a:br>
            <a:r>
              <a:rPr lang="fr-FR" sz="1800" smtClean="0">
                <a:solidFill>
                  <a:schemeClr val="tx1"/>
                </a:solidFill>
              </a:rPr>
              <a:t/>
            </a:r>
            <a:br>
              <a:rPr lang="fr-FR" sz="1800" smtClean="0">
                <a:solidFill>
                  <a:schemeClr val="tx1"/>
                </a:solidFill>
              </a:rPr>
            </a:br>
            <a:r>
              <a:rPr lang="fr-FR" sz="1800" smtClean="0">
                <a:solidFill>
                  <a:schemeClr val="tx1"/>
                </a:solidFill>
              </a:rPr>
              <a:t/>
            </a:r>
            <a:br>
              <a:rPr lang="fr-FR" sz="1800" smtClean="0">
                <a:solidFill>
                  <a:schemeClr val="tx1"/>
                </a:solidFill>
              </a:rPr>
            </a:br>
            <a:endParaRPr lang="fr-FR" sz="1800" smtClean="0">
              <a:solidFill>
                <a:schemeClr val="tx1"/>
              </a:solidFill>
            </a:endParaRPr>
          </a:p>
        </p:txBody>
      </p:sp>
      <p:graphicFrame>
        <p:nvGraphicFramePr>
          <p:cNvPr id="10" name="Tableau 9"/>
          <p:cNvGraphicFramePr>
            <a:graphicFrameLocks noGrp="1"/>
          </p:cNvGraphicFramePr>
          <p:nvPr/>
        </p:nvGraphicFramePr>
        <p:xfrm>
          <a:off x="357188" y="2000250"/>
          <a:ext cx="8496945" cy="3528393"/>
        </p:xfrm>
        <a:graphic>
          <a:graphicData uri="http://schemas.openxmlformats.org/drawingml/2006/table">
            <a:tbl>
              <a:tblPr/>
              <a:tblGrid>
                <a:gridCol w="1699389"/>
                <a:gridCol w="1699389"/>
                <a:gridCol w="1824116"/>
                <a:gridCol w="1574662"/>
                <a:gridCol w="1699389"/>
              </a:tblGrid>
              <a:tr h="735887">
                <a:tc>
                  <a:txBody>
                    <a:bodyPr/>
                    <a:lstStyle/>
                    <a:p>
                      <a:pPr marL="0" marR="0" algn="ctr">
                        <a:spcBef>
                          <a:spcPts val="0"/>
                        </a:spcBef>
                        <a:spcAft>
                          <a:spcPts val="0"/>
                        </a:spcAft>
                      </a:pPr>
                      <a:r>
                        <a:rPr lang="fr-FR" sz="1400" b="1" dirty="0">
                          <a:solidFill>
                            <a:schemeClr val="bg1"/>
                          </a:solidFill>
                          <a:latin typeface="Times New Roman" pitchFamily="18" charset="0"/>
                          <a:cs typeface="Times New Roman" pitchFamily="18" charset="0"/>
                        </a:rPr>
                        <a:t>Déficit de l'exercice N</a:t>
                      </a:r>
                      <a:br>
                        <a:rPr lang="fr-FR" sz="1400" b="1" dirty="0">
                          <a:solidFill>
                            <a:schemeClr val="bg1"/>
                          </a:solidFill>
                          <a:latin typeface="Times New Roman" pitchFamily="18" charset="0"/>
                          <a:cs typeface="Times New Roman" pitchFamily="18" charset="0"/>
                        </a:rPr>
                      </a:br>
                      <a:endParaRPr lang="fr-FR" sz="1400" b="1" dirty="0">
                        <a:solidFill>
                          <a:schemeClr val="bg1"/>
                        </a:solidFill>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a:spcBef>
                          <a:spcPts val="0"/>
                        </a:spcBef>
                        <a:spcAft>
                          <a:spcPts val="0"/>
                        </a:spcAft>
                      </a:pPr>
                      <a:r>
                        <a:rPr lang="fr-FR" sz="1400" b="1" dirty="0">
                          <a:solidFill>
                            <a:schemeClr val="bg1"/>
                          </a:solidFill>
                          <a:latin typeface="Times New Roman" pitchFamily="18" charset="0"/>
                          <a:cs typeface="Times New Roman" pitchFamily="18" charset="0"/>
                        </a:rPr>
                        <a:t>Résultat de l'exercice N + 1</a:t>
                      </a:r>
                      <a:br>
                        <a:rPr lang="fr-FR" sz="1400" b="1" dirty="0">
                          <a:solidFill>
                            <a:schemeClr val="bg1"/>
                          </a:solidFill>
                          <a:latin typeface="Times New Roman" pitchFamily="18" charset="0"/>
                          <a:cs typeface="Times New Roman" pitchFamily="18" charset="0"/>
                        </a:rPr>
                      </a:br>
                      <a:endParaRPr lang="fr-FR" sz="1400" b="1" dirty="0">
                        <a:solidFill>
                          <a:schemeClr val="bg1"/>
                        </a:solidFill>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a:spcBef>
                          <a:spcPts val="0"/>
                        </a:spcBef>
                        <a:spcAft>
                          <a:spcPts val="0"/>
                        </a:spcAft>
                      </a:pPr>
                      <a:r>
                        <a:rPr lang="fr-FR" sz="1400" b="1" dirty="0">
                          <a:solidFill>
                            <a:schemeClr val="bg1"/>
                          </a:solidFill>
                          <a:latin typeface="Times New Roman" pitchFamily="18" charset="0"/>
                          <a:cs typeface="Times New Roman" pitchFamily="18" charset="0"/>
                        </a:rPr>
                        <a:t>Imputation du déficit de l'exercice N</a:t>
                      </a:r>
                      <a:br>
                        <a:rPr lang="fr-FR" sz="1400" b="1" dirty="0">
                          <a:solidFill>
                            <a:schemeClr val="bg1"/>
                          </a:solidFill>
                          <a:latin typeface="Times New Roman" pitchFamily="18" charset="0"/>
                          <a:cs typeface="Times New Roman" pitchFamily="18" charset="0"/>
                        </a:rPr>
                      </a:br>
                      <a:endParaRPr lang="fr-FR" sz="1400" b="1" dirty="0">
                        <a:solidFill>
                          <a:schemeClr val="bg1"/>
                        </a:solidFill>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a:spcBef>
                          <a:spcPts val="0"/>
                        </a:spcBef>
                        <a:spcAft>
                          <a:spcPts val="0"/>
                        </a:spcAft>
                      </a:pPr>
                      <a:r>
                        <a:rPr lang="fr-FR" sz="1400" b="1" dirty="0">
                          <a:solidFill>
                            <a:schemeClr val="bg1"/>
                          </a:solidFill>
                          <a:latin typeface="Times New Roman" pitchFamily="18" charset="0"/>
                          <a:cs typeface="Times New Roman" pitchFamily="18" charset="0"/>
                        </a:rPr>
                        <a:t>Base imposable</a:t>
                      </a:r>
                      <a:br>
                        <a:rPr lang="fr-FR" sz="1400" b="1" dirty="0">
                          <a:solidFill>
                            <a:schemeClr val="bg1"/>
                          </a:solidFill>
                          <a:latin typeface="Times New Roman" pitchFamily="18" charset="0"/>
                          <a:cs typeface="Times New Roman" pitchFamily="18" charset="0"/>
                        </a:rPr>
                      </a:br>
                      <a:endParaRPr lang="fr-FR" sz="1400" b="1" dirty="0">
                        <a:solidFill>
                          <a:schemeClr val="bg1"/>
                        </a:solidFill>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a:spcBef>
                          <a:spcPts val="0"/>
                        </a:spcBef>
                        <a:spcAft>
                          <a:spcPts val="0"/>
                        </a:spcAft>
                      </a:pPr>
                      <a:r>
                        <a:rPr lang="fr-FR" sz="1400" b="1" dirty="0">
                          <a:solidFill>
                            <a:schemeClr val="bg1"/>
                          </a:solidFill>
                          <a:latin typeface="Times New Roman" pitchFamily="18" charset="0"/>
                          <a:cs typeface="Times New Roman" pitchFamily="18" charset="0"/>
                        </a:rPr>
                        <a:t>Déficit N reportable sur les exercices N + 2 et </a:t>
                      </a:r>
                      <a:r>
                        <a:rPr lang="fr-FR" sz="1400" b="1" dirty="0" smtClean="0">
                          <a:solidFill>
                            <a:schemeClr val="bg1"/>
                          </a:solidFill>
                          <a:latin typeface="Times New Roman" pitchFamily="18" charset="0"/>
                          <a:cs typeface="Times New Roman" pitchFamily="18" charset="0"/>
                        </a:rPr>
                        <a:t>suivants</a:t>
                      </a:r>
                      <a:endParaRPr lang="fr-FR" sz="1400" b="1" dirty="0">
                        <a:solidFill>
                          <a:schemeClr val="bg1"/>
                        </a:solidFill>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r>
              <a:tr h="448289">
                <a:tc>
                  <a:txBody>
                    <a:bodyPr/>
                    <a:lstStyle/>
                    <a:p>
                      <a:pPr marL="0" marR="0" algn="ctr">
                        <a:spcBef>
                          <a:spcPts val="0"/>
                        </a:spcBef>
                        <a:spcAft>
                          <a:spcPts val="0"/>
                        </a:spcAft>
                      </a:pPr>
                      <a:r>
                        <a:rPr lang="fr-FR" sz="1400" dirty="0">
                          <a:latin typeface="Times New Roman" pitchFamily="18" charset="0"/>
                          <a:cs typeface="Times New Roman" pitchFamily="18" charset="0"/>
                        </a:rPr>
                        <a:t>- 800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+ 700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700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smtClean="0">
                          <a:latin typeface="Times New Roman" pitchFamily="18" charset="0"/>
                          <a:cs typeface="Times New Roman" pitchFamily="18" charset="0"/>
                        </a:rPr>
                        <a:t>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- 100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48289">
                <a:tc>
                  <a:txBody>
                    <a:bodyPr/>
                    <a:lstStyle/>
                    <a:p>
                      <a:pPr marL="0" marR="0" algn="ctr">
                        <a:spcBef>
                          <a:spcPts val="0"/>
                        </a:spcBef>
                        <a:spcAft>
                          <a:spcPts val="0"/>
                        </a:spcAft>
                      </a:pPr>
                      <a:r>
                        <a:rPr lang="fr-FR" sz="1400" dirty="0">
                          <a:latin typeface="Times New Roman" pitchFamily="18" charset="0"/>
                          <a:cs typeface="Times New Roman" pitchFamily="18" charset="0"/>
                        </a:rPr>
                        <a:t>- 800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+ 1 500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800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700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smtClean="0">
                          <a:latin typeface="Times New Roman" pitchFamily="18" charset="0"/>
                          <a:cs typeface="Times New Roman" pitchFamily="18" charset="0"/>
                        </a:rPr>
                        <a:t>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48289">
                <a:tc>
                  <a:txBody>
                    <a:bodyPr/>
                    <a:lstStyle/>
                    <a:p>
                      <a:pPr marL="0" marR="0" algn="ctr">
                        <a:spcBef>
                          <a:spcPts val="0"/>
                        </a:spcBef>
                        <a:spcAft>
                          <a:spcPts val="0"/>
                        </a:spcAft>
                      </a:pPr>
                      <a:r>
                        <a:rPr lang="fr-FR" sz="1400" dirty="0">
                          <a:latin typeface="Times New Roman" pitchFamily="18" charset="0"/>
                          <a:cs typeface="Times New Roman" pitchFamily="18" charset="0"/>
                        </a:rPr>
                        <a:t>- 1 200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+ 900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900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smtClean="0">
                          <a:latin typeface="Times New Roman" pitchFamily="18" charset="0"/>
                          <a:cs typeface="Times New Roman" pitchFamily="18" charset="0"/>
                        </a:rPr>
                        <a:t>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- 300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48289">
                <a:tc>
                  <a:txBody>
                    <a:bodyPr/>
                    <a:lstStyle/>
                    <a:p>
                      <a:pPr marL="0" marR="0" algn="ctr">
                        <a:spcBef>
                          <a:spcPts val="0"/>
                        </a:spcBef>
                        <a:spcAft>
                          <a:spcPts val="0"/>
                        </a:spcAft>
                      </a:pPr>
                      <a:r>
                        <a:rPr lang="fr-FR" sz="1400" dirty="0">
                          <a:latin typeface="Times New Roman" pitchFamily="18" charset="0"/>
                          <a:cs typeface="Times New Roman" pitchFamily="18" charset="0"/>
                        </a:rPr>
                        <a:t>- 1 200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+ 1 100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1 060 000 </a:t>
                      </a:r>
                      <a:r>
                        <a:rPr lang="fr-FR" sz="1400" baseline="30000" dirty="0">
                          <a:latin typeface="Times New Roman" pitchFamily="18" charset="0"/>
                          <a:cs typeface="Times New Roman" pitchFamily="18" charset="0"/>
                        </a:rPr>
                        <a:t>(1</a:t>
                      </a:r>
                      <a:r>
                        <a:rPr lang="fr-FR" sz="1400" baseline="30000" dirty="0" smtClean="0">
                          <a:latin typeface="Times New Roman" pitchFamily="18" charset="0"/>
                          <a:cs typeface="Times New Roman" pitchFamily="18" charset="0"/>
                        </a:rPr>
                        <a:t>)</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40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- 140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48289">
                <a:tc>
                  <a:txBody>
                    <a:bodyPr/>
                    <a:lstStyle/>
                    <a:p>
                      <a:pPr marL="0" marR="0" algn="ctr">
                        <a:spcBef>
                          <a:spcPts val="0"/>
                        </a:spcBef>
                        <a:spcAft>
                          <a:spcPts val="0"/>
                        </a:spcAft>
                      </a:pPr>
                      <a:r>
                        <a:rPr lang="fr-FR" sz="1400" dirty="0">
                          <a:latin typeface="Times New Roman" pitchFamily="18" charset="0"/>
                          <a:cs typeface="Times New Roman" pitchFamily="18" charset="0"/>
                        </a:rPr>
                        <a:t>- 1 500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+ 3 000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1 500 000</a:t>
                      </a:r>
                      <a:r>
                        <a:rPr lang="fr-FR" sz="1400" baseline="30000" dirty="0">
                          <a:latin typeface="Times New Roman" pitchFamily="18" charset="0"/>
                          <a:cs typeface="Times New Roman" pitchFamily="18" charset="0"/>
                        </a:rPr>
                        <a:t> (2</a:t>
                      </a:r>
                      <a:r>
                        <a:rPr lang="fr-FR" sz="1400" baseline="30000" dirty="0" smtClean="0">
                          <a:latin typeface="Times New Roman" pitchFamily="18" charset="0"/>
                          <a:cs typeface="Times New Roman" pitchFamily="18" charset="0"/>
                        </a:rPr>
                        <a:t>)</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a:latin typeface="Times New Roman" pitchFamily="18" charset="0"/>
                          <a:cs typeface="Times New Roman" pitchFamily="18" charset="0"/>
                        </a:rPr>
                        <a:t>1 500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fr-FR" sz="1400" dirty="0" smtClean="0">
                          <a:latin typeface="Times New Roman" pitchFamily="18" charset="0"/>
                          <a:cs typeface="Times New Roman" pitchFamily="18" charset="0"/>
                        </a:rPr>
                        <a:t>0</a:t>
                      </a:r>
                      <a:endParaRPr lang="fr-FR" sz="1400" dirty="0">
                        <a:latin typeface="Times New Roman" pitchFamily="18" charset="0"/>
                        <a:cs typeface="Times New Roman" pitchFamily="18" charset="0"/>
                      </a:endParaRPr>
                    </a:p>
                  </a:txBody>
                  <a:tcPr marL="21535" marR="21535" marT="21535" marB="21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51061">
                <a:tc gridSpan="5">
                  <a:txBody>
                    <a:bodyPr/>
                    <a:lstStyle/>
                    <a:p>
                      <a:pPr marL="0" marR="0" algn="l">
                        <a:spcBef>
                          <a:spcPts val="0"/>
                        </a:spcBef>
                        <a:spcAft>
                          <a:spcPts val="0"/>
                        </a:spcAft>
                      </a:pPr>
                      <a:r>
                        <a:rPr lang="fr-FR" sz="1400" dirty="0">
                          <a:latin typeface="Times New Roman" pitchFamily="18" charset="0"/>
                          <a:cs typeface="Times New Roman" pitchFamily="18" charset="0"/>
                        </a:rPr>
                        <a:t>(1) 1 060 000 = 1 000 000 + [60 % x (1 100 000 - 1 000 000)]</a:t>
                      </a:r>
                      <a:br>
                        <a:rPr lang="fr-FR" sz="1400" dirty="0">
                          <a:latin typeface="Times New Roman" pitchFamily="18" charset="0"/>
                          <a:cs typeface="Times New Roman" pitchFamily="18" charset="0"/>
                        </a:rPr>
                      </a:br>
                      <a:r>
                        <a:rPr lang="fr-FR" sz="1400" dirty="0">
                          <a:latin typeface="Times New Roman" pitchFamily="18" charset="0"/>
                          <a:cs typeface="Times New Roman" pitchFamily="18" charset="0"/>
                        </a:rPr>
                        <a:t>(2) Montant théoriquement imputable : 1 000 000 + [(60 % x (3 000 000 - 1 000 000)] = 2 200 </a:t>
                      </a:r>
                      <a:r>
                        <a:rPr lang="fr-FR" sz="1400" dirty="0" smtClean="0">
                          <a:latin typeface="Times New Roman" pitchFamily="18" charset="0"/>
                          <a:cs typeface="Times New Roman" pitchFamily="18" charset="0"/>
                        </a:rPr>
                        <a:t>000</a:t>
                      </a:r>
                      <a:endParaRPr lang="fr-FR" sz="1400" dirty="0">
                        <a:latin typeface="Times New Roman" pitchFamily="18" charset="0"/>
                        <a:cs typeface="Times New Roman" pitchFamily="18" charset="0"/>
                      </a:endParaRPr>
                    </a:p>
                  </a:txBody>
                  <a:tcPr marL="21535" marR="21535" marT="21535" marB="215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133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r>
              <a:rPr lang="fr-FR" sz="1800">
                <a:latin typeface="Arial" charset="0"/>
              </a:rPr>
              <a:t/>
            </a:r>
            <a:br>
              <a:rPr lang="fr-FR" sz="1800">
                <a:latin typeface="Arial" charset="0"/>
              </a:rPr>
            </a:br>
            <a:endParaRPr lang="fr-FR" sz="1800">
              <a:latin typeface="Arial" charset="0"/>
            </a:endParaRPr>
          </a:p>
        </p:txBody>
      </p:sp>
      <p:sp>
        <p:nvSpPr>
          <p:cNvPr id="13364" name="ZoneTexte 13"/>
          <p:cNvSpPr txBox="1">
            <a:spLocks noChangeArrowheads="1"/>
          </p:cNvSpPr>
          <p:nvPr/>
        </p:nvSpPr>
        <p:spPr bwMode="auto">
          <a:xfrm>
            <a:off x="500063" y="1428750"/>
            <a:ext cx="8280400" cy="400050"/>
          </a:xfrm>
          <a:prstGeom prst="rect">
            <a:avLst/>
          </a:prstGeom>
          <a:noFill/>
          <a:ln w="9525">
            <a:noFill/>
            <a:miter lim="800000"/>
            <a:headEnd/>
            <a:tailEnd/>
          </a:ln>
        </p:spPr>
        <p:txBody>
          <a:bodyPr>
            <a:spAutoFit/>
          </a:bodyPr>
          <a:lstStyle/>
          <a:p>
            <a:pPr marL="269875" indent="-269875" algn="just">
              <a:spcBef>
                <a:spcPts val="800"/>
              </a:spcBef>
              <a:buFont typeface="Arial" charset="0"/>
              <a:buChar char="–"/>
            </a:pPr>
            <a:r>
              <a:rPr lang="fr-FR" sz="2000">
                <a:solidFill>
                  <a:srgbClr val="13294A"/>
                </a:solidFill>
              </a:rPr>
              <a:t>Exemples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6.3.  Aspect internationaux : Exit Tax (1/2)</a:t>
            </a:r>
          </a:p>
        </p:txBody>
      </p:sp>
      <p:sp>
        <p:nvSpPr>
          <p:cNvPr id="3" name="Espace réservé du texte 2"/>
          <p:cNvSpPr>
            <a:spLocks noGrp="1"/>
          </p:cNvSpPr>
          <p:nvPr>
            <p:ph type="body" sz="quarter" idx="11"/>
          </p:nvPr>
        </p:nvSpPr>
        <p:spPr>
          <a:xfrm>
            <a:off x="500034" y="1785926"/>
            <a:ext cx="8339168" cy="4105275"/>
          </a:xfrm>
        </p:spPr>
        <p:txBody>
          <a:bodyPr/>
          <a:lstStyle/>
          <a:p>
            <a:pPr marL="457200" indent="-457200">
              <a:lnSpc>
                <a:spcPct val="90000"/>
              </a:lnSpc>
              <a:buFontTx/>
              <a:buAutoNum type="arabicPeriod" startAt="4"/>
              <a:defRPr/>
            </a:pPr>
            <a:endParaRPr lang="fr-FR" sz="800" dirty="0" smtClean="0">
              <a:solidFill>
                <a:schemeClr val="tx1"/>
              </a:solidFill>
            </a:endParaRPr>
          </a:p>
          <a:p>
            <a:pPr marL="720725" lvl="1" indent="-457200">
              <a:lnSpc>
                <a:spcPct val="80000"/>
              </a:lnSpc>
              <a:buFont typeface="Wingdings" pitchFamily="2" charset="2"/>
              <a:buChar char="Ø"/>
              <a:defRPr/>
            </a:pPr>
            <a:r>
              <a:rPr lang="fr-FR" sz="1600" dirty="0" smtClean="0"/>
              <a:t>Transfert du domicile fiscal hors de France d’une personne ayant résidé en France </a:t>
            </a:r>
            <a:r>
              <a:rPr lang="fr-FR" sz="1600" u="sng" dirty="0" smtClean="0"/>
              <a:t>au moins 6 ans sur les 10 années</a:t>
            </a:r>
            <a:r>
              <a:rPr lang="fr-FR" sz="1600" dirty="0" smtClean="0"/>
              <a:t> précédant le départ.</a:t>
            </a:r>
          </a:p>
          <a:p>
            <a:pPr marL="720725" lvl="1" indent="-457200">
              <a:lnSpc>
                <a:spcPct val="80000"/>
              </a:lnSpc>
              <a:buFont typeface="Wingdings" pitchFamily="2" charset="2"/>
              <a:buChar char="Ø"/>
              <a:defRPr/>
            </a:pPr>
            <a:r>
              <a:rPr lang="fr-FR" sz="1600" dirty="0" smtClean="0"/>
              <a:t>Participations directe ou indirecte  d’au moins 1% dans les bénéfices d’une société française ou étrangère - ou d’une valeur d’au moins 1,3 M€.</a:t>
            </a:r>
          </a:p>
          <a:p>
            <a:pPr marL="720725" lvl="1" indent="-457200">
              <a:lnSpc>
                <a:spcPct val="80000"/>
              </a:lnSpc>
              <a:buNone/>
              <a:defRPr/>
            </a:pPr>
            <a:r>
              <a:rPr lang="fr-FR" sz="1600" dirty="0" smtClean="0">
                <a:sym typeface="Wingdings"/>
              </a:rPr>
              <a:t>	</a:t>
            </a:r>
            <a:r>
              <a:rPr lang="fr-FR" sz="1400" b="1" u="sng" dirty="0" smtClean="0"/>
              <a:t>Remarque</a:t>
            </a:r>
            <a:r>
              <a:rPr lang="fr-FR" sz="1400" dirty="0" smtClean="0"/>
              <a:t>: pour les transferts intervenus à compter du 30 décembre 2011, le seuil de 1,3 	M€ s’apprécie au regard de l’ensemble des participations détenues par le contribuable 	concerné (LFR pour 2011 n°4)</a:t>
            </a:r>
          </a:p>
          <a:p>
            <a:pPr marL="720725" lvl="1" indent="-457200">
              <a:lnSpc>
                <a:spcPct val="80000"/>
              </a:lnSpc>
              <a:buFont typeface="Wingdings" pitchFamily="2" charset="2"/>
              <a:buChar char="Ø"/>
              <a:defRPr/>
            </a:pPr>
            <a:r>
              <a:rPr lang="fr-FR" sz="1600" dirty="0" smtClean="0"/>
              <a:t>Fait générateur d’imposition : le jour précédant le départ : IR+contributions (32,5%) =&gt; non opposabilité des conventions ?</a:t>
            </a:r>
          </a:p>
          <a:p>
            <a:pPr marL="720725" lvl="1" indent="-457200">
              <a:lnSpc>
                <a:spcPct val="80000"/>
              </a:lnSpc>
              <a:buFont typeface="Wingdings" pitchFamily="2" charset="2"/>
              <a:buChar char="Ø"/>
              <a:defRPr/>
            </a:pPr>
            <a:r>
              <a:rPr lang="fr-FR" sz="1600" dirty="0" smtClean="0"/>
              <a:t>Prise en compte des créances de complément de prix ; pas de prise en compte des MV latentes</a:t>
            </a:r>
          </a:p>
          <a:p>
            <a:pPr marL="720725" lvl="1" indent="-457200">
              <a:lnSpc>
                <a:spcPct val="80000"/>
              </a:lnSpc>
              <a:buFont typeface="Wingdings" pitchFamily="2" charset="2"/>
              <a:buChar char="Ø"/>
              <a:defRPr/>
            </a:pPr>
            <a:r>
              <a:rPr lang="fr-FR" sz="1600" dirty="0" smtClean="0"/>
              <a:t>Crédit d’impôt pour l’impôt étranger</a:t>
            </a:r>
          </a:p>
          <a:p>
            <a:pPr marL="720725" lvl="1" indent="-457200">
              <a:lnSpc>
                <a:spcPct val="80000"/>
              </a:lnSpc>
              <a:buFont typeface="Wingdings" pitchFamily="2" charset="2"/>
              <a:buChar char="Ø"/>
              <a:defRPr/>
            </a:pPr>
            <a:r>
              <a:rPr lang="fr-FR" sz="1600" dirty="0" smtClean="0"/>
              <a:t>Différé de paiement :</a:t>
            </a:r>
          </a:p>
          <a:p>
            <a:pPr marL="984250" lvl="3" indent="-263525">
              <a:lnSpc>
                <a:spcPct val="80000"/>
              </a:lnSpc>
              <a:spcBef>
                <a:spcPts val="600"/>
              </a:spcBef>
              <a:defRPr/>
            </a:pPr>
            <a:r>
              <a:rPr lang="fr-FR" sz="1400" dirty="0" smtClean="0"/>
              <a:t>automatique en cas de départ vers UE + EEE coopératif (Norvège) : question de la Suisse</a:t>
            </a:r>
          </a:p>
          <a:p>
            <a:pPr marL="984250" lvl="3" indent="-263525">
              <a:lnSpc>
                <a:spcPct val="80000"/>
              </a:lnSpc>
              <a:spcBef>
                <a:spcPts val="600"/>
              </a:spcBef>
              <a:defRPr/>
            </a:pPr>
            <a:r>
              <a:rPr lang="fr-FR" sz="1400" dirty="0" smtClean="0"/>
              <a:t>sur demande sinon, sous condition de (i) déclaration de la PV, (ii) nomination d’un représentant fiscal et (iii) dépôt de garanties (avec dispense  sur ce dernier point si activités professionnelles dans Etat coopératif)</a:t>
            </a:r>
          </a:p>
          <a:p>
            <a:pPr marL="720725" lvl="1" indent="-457200">
              <a:lnSpc>
                <a:spcPct val="80000"/>
              </a:lnSpc>
              <a:buFont typeface="Wingdings" pitchFamily="2" charset="2"/>
              <a:buChar char="Ø"/>
              <a:defRPr/>
            </a:pPr>
            <a:r>
              <a:rPr lang="fr-FR" sz="1600" dirty="0" smtClean="0"/>
              <a:t>Déclaration de la PV l’année suivant le départ, puis des impôts en sursis annuellement, puis de l’événement entraînant l’expiration du sursis</a:t>
            </a:r>
          </a:p>
          <a:p>
            <a:pPr marL="1031875" lvl="1" indent="-457200">
              <a:lnSpc>
                <a:spcPct val="80000"/>
              </a:lnSpc>
              <a:buFont typeface="Wingdings" pitchFamily="2" charset="2"/>
              <a:buChar char="Ø"/>
              <a:defRPr/>
            </a:pPr>
            <a:endParaRPr lang="fr-FR" sz="1400" dirty="0" smtClean="0"/>
          </a:p>
          <a:p>
            <a:pPr marL="1031875" lvl="1" indent="-457200">
              <a:lnSpc>
                <a:spcPct val="80000"/>
              </a:lnSpc>
              <a:buFont typeface="Wingdings" pitchFamily="2" charset="2"/>
              <a:buChar char="Ø"/>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100</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8.3.  Aspect internationaux : Exit </a:t>
            </a:r>
            <a:r>
              <a:rPr lang="fr-FR" b="1" dirty="0" err="1" smtClean="0">
                <a:latin typeface="Arial" charset="0"/>
                <a:cs typeface="Arial" charset="0"/>
              </a:rPr>
              <a:t>Tax</a:t>
            </a:r>
            <a:r>
              <a:rPr lang="fr-FR" b="1" dirty="0" smtClean="0">
                <a:latin typeface="Arial" charset="0"/>
                <a:cs typeface="Arial" charset="0"/>
              </a:rPr>
              <a:t> (2/2)</a:t>
            </a:r>
          </a:p>
        </p:txBody>
      </p:sp>
      <p:sp>
        <p:nvSpPr>
          <p:cNvPr id="3" name="Espace réservé du texte 2"/>
          <p:cNvSpPr>
            <a:spLocks noGrp="1"/>
          </p:cNvSpPr>
          <p:nvPr>
            <p:ph type="body" sz="quarter" idx="11"/>
          </p:nvPr>
        </p:nvSpPr>
        <p:spPr>
          <a:xfrm>
            <a:off x="519112" y="2022475"/>
            <a:ext cx="8267729" cy="4105275"/>
          </a:xfrm>
        </p:spPr>
        <p:txBody>
          <a:bodyPr/>
          <a:lstStyle/>
          <a:p>
            <a:pPr marL="1031875" lvl="1" indent="-457200">
              <a:lnSpc>
                <a:spcPct val="80000"/>
              </a:lnSpc>
              <a:spcAft>
                <a:spcPts val="600"/>
              </a:spcAft>
              <a:buFont typeface="Wingdings" pitchFamily="2" charset="2"/>
              <a:buChar char="Ø"/>
              <a:defRPr/>
            </a:pPr>
            <a:r>
              <a:rPr lang="fr-FR" sz="1600" dirty="0" smtClean="0"/>
              <a:t>Le différé tombe en cas de:</a:t>
            </a:r>
          </a:p>
          <a:p>
            <a:pPr marL="1535875" lvl="3" indent="-457200">
              <a:lnSpc>
                <a:spcPct val="80000"/>
              </a:lnSpc>
              <a:spcAft>
                <a:spcPts val="600"/>
              </a:spcAft>
              <a:defRPr/>
            </a:pPr>
            <a:r>
              <a:rPr lang="fr-FR" sz="1400" dirty="0" smtClean="0"/>
              <a:t>cession, rachat, remboursement, annulation dans les 8 ans suivant le départ, des titres sur lesquels l’exit </a:t>
            </a:r>
            <a:r>
              <a:rPr lang="fr-FR" sz="1400" dirty="0" err="1" smtClean="0"/>
              <a:t>tax</a:t>
            </a:r>
            <a:r>
              <a:rPr lang="fr-FR" sz="1400" dirty="0" smtClean="0"/>
              <a:t> a été calculé ou reçus en cas d’échange ultérieur </a:t>
            </a:r>
            <a:r>
              <a:rPr lang="fr-FR" sz="1400" u="sng" dirty="0" smtClean="0"/>
              <a:t>sauf échange de titres 150-0B</a:t>
            </a:r>
            <a:endParaRPr lang="fr-FR" sz="1400" dirty="0" smtClean="0"/>
          </a:p>
          <a:p>
            <a:pPr marL="1535875" lvl="3" indent="-457200">
              <a:lnSpc>
                <a:spcPct val="80000"/>
              </a:lnSpc>
              <a:defRPr/>
            </a:pPr>
            <a:r>
              <a:rPr lang="fr-FR" sz="1400" dirty="0" smtClean="0"/>
              <a:t>Non respect des obligations déclaratives </a:t>
            </a:r>
          </a:p>
          <a:p>
            <a:pPr marL="1031875" lvl="1" indent="-457200">
              <a:lnSpc>
                <a:spcPct val="80000"/>
              </a:lnSpc>
              <a:spcBef>
                <a:spcPts val="1800"/>
              </a:spcBef>
              <a:spcAft>
                <a:spcPts val="600"/>
              </a:spcAft>
              <a:buFont typeface="Wingdings" pitchFamily="2" charset="2"/>
              <a:buChar char="Ø"/>
              <a:defRPr/>
            </a:pPr>
            <a:r>
              <a:rPr lang="fr-FR" sz="1600" dirty="0" smtClean="0"/>
              <a:t>Dégrèvement ou restitution dans les cas suivants :</a:t>
            </a:r>
          </a:p>
          <a:p>
            <a:pPr marL="1535875" lvl="3" indent="-457200">
              <a:lnSpc>
                <a:spcPct val="80000"/>
              </a:lnSpc>
              <a:spcAft>
                <a:spcPts val="600"/>
              </a:spcAft>
              <a:defRPr/>
            </a:pPr>
            <a:r>
              <a:rPr lang="fr-FR" sz="1400" dirty="0" smtClean="0"/>
              <a:t>Imputation de la moins-value ultérieure</a:t>
            </a:r>
          </a:p>
          <a:p>
            <a:pPr marL="1535875" lvl="3" indent="-457200">
              <a:lnSpc>
                <a:spcPct val="80000"/>
              </a:lnSpc>
              <a:spcAft>
                <a:spcPts val="600"/>
              </a:spcAft>
              <a:defRPr/>
            </a:pPr>
            <a:r>
              <a:rPr lang="fr-FR" sz="1400" dirty="0" smtClean="0"/>
              <a:t>retour en France</a:t>
            </a:r>
          </a:p>
          <a:p>
            <a:pPr marL="1535875" lvl="3" indent="-457200">
              <a:lnSpc>
                <a:spcPct val="80000"/>
              </a:lnSpc>
              <a:spcAft>
                <a:spcPts val="600"/>
              </a:spcAft>
              <a:defRPr/>
            </a:pPr>
            <a:r>
              <a:rPr lang="fr-FR" sz="1400" dirty="0" smtClean="0"/>
              <a:t>absence de transfert dans les 8 ans (attention : </a:t>
            </a:r>
            <a:r>
              <a:rPr lang="fr-FR" sz="1400" u="sng" dirty="0" smtClean="0"/>
              <a:t>pas les contributions </a:t>
            </a:r>
            <a:r>
              <a:rPr lang="fr-FR" sz="1400" dirty="0" smtClean="0"/>
              <a:t>!)</a:t>
            </a:r>
          </a:p>
          <a:p>
            <a:pPr marL="1535875" lvl="3" indent="-457200">
              <a:lnSpc>
                <a:spcPct val="80000"/>
              </a:lnSpc>
              <a:spcAft>
                <a:spcPts val="600"/>
              </a:spcAft>
              <a:defRPr/>
            </a:pPr>
            <a:r>
              <a:rPr lang="fr-FR" sz="1400" dirty="0" smtClean="0"/>
              <a:t>cession imposable en France dans le cadre de l’article 244 bis B  : </a:t>
            </a:r>
            <a:r>
              <a:rPr lang="fr-FR" sz="1400" u="sng" dirty="0" smtClean="0"/>
              <a:t>pas les contributions </a:t>
            </a:r>
            <a:r>
              <a:rPr lang="fr-FR" sz="1400" dirty="0" smtClean="0"/>
              <a:t>! (mais double imposition si 244 bis A  ou réduction de capital ou dissolution d’une société française)</a:t>
            </a:r>
          </a:p>
          <a:p>
            <a:pPr marL="1535875" lvl="3" indent="-457200">
              <a:lnSpc>
                <a:spcPct val="80000"/>
              </a:lnSpc>
              <a:defRPr/>
            </a:pPr>
            <a:r>
              <a:rPr lang="fr-FR" sz="1400" dirty="0" smtClean="0"/>
              <a:t>Transfert des titres par succession ou donation (dans ce dernier cas preuve du caractère non abusif à fournir par le contribuable)</a:t>
            </a:r>
          </a:p>
          <a:p>
            <a:pPr marL="1031875" lvl="1" indent="-457200">
              <a:lnSpc>
                <a:spcPct val="80000"/>
              </a:lnSpc>
              <a:spcBef>
                <a:spcPts val="1200"/>
              </a:spcBef>
              <a:buFont typeface="Wingdings" pitchFamily="2" charset="2"/>
              <a:buChar char="Ø"/>
              <a:defRPr/>
            </a:pPr>
            <a:r>
              <a:rPr lang="fr-FR" sz="1600" dirty="0" smtClean="0"/>
              <a:t>Application rétroactive au 3 mars 2011</a:t>
            </a:r>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101</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102</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285720" y="1428736"/>
            <a:ext cx="9001188"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.4</a:t>
            </a:r>
            <a:r>
              <a:rPr lang="fr-FR" sz="2000" b="1" dirty="0" smtClean="0">
                <a:solidFill>
                  <a:srgbClr val="13294A"/>
                </a:solidFill>
                <a:cs typeface="Arial" charset="0"/>
              </a:rPr>
              <a:t>. Aspects internationaux : Droits d’enregistrement (CGI art. 726) (1/2)</a:t>
            </a:r>
          </a:p>
        </p:txBody>
      </p:sp>
      <p:sp>
        <p:nvSpPr>
          <p:cNvPr id="8" name="Espace réservé du contenu 2"/>
          <p:cNvSpPr txBox="1">
            <a:spLocks/>
          </p:cNvSpPr>
          <p:nvPr/>
        </p:nvSpPr>
        <p:spPr>
          <a:xfrm>
            <a:off x="500034" y="2071678"/>
            <a:ext cx="8196262" cy="4105275"/>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Droits d’enregistrement afférents aux cessions d’actions</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 taux de 3 % plafonné à 5.000 € est supprimé et remplacé par le barème progressif suivant (sans plafond)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3 % pour la fraction d’assiette &lt; à 200 K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0,5 % pour la fraction d’assiette comprise entre 200 K € et 500 M€</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0,25 % pour la fraction d’assiette &gt; à 500 M€</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Exonération de droits d’enregistrement (hors opérations sur titres SPI) sur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acquisitions de droits sociaux réalisées dans le cadre du rachat de ses propres titres par une société ou d’une augmentation de capital</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acquisitions de droits sociaux de sociétés placées sous procédure de sauvegarde ou en redressement judiciaire</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acquisitions de droits sociaux lorsque la société cédante est membre du même groupe, au sens de l’article 223 A, que la société qui les acquiert</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opérations entrant dans le champ de l’article 210 B</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droits s’appliquent également aux cessions des actions de sociétés ayant leur siège à l’étranger opérées par un acte passé à l’étranger</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cession intervenant à compter du 1er janvier 2012</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103</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357158" y="1428736"/>
            <a:ext cx="9001188"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.4</a:t>
            </a:r>
            <a:r>
              <a:rPr lang="fr-FR" sz="2000" b="1" dirty="0" smtClean="0">
                <a:solidFill>
                  <a:srgbClr val="13294A"/>
                </a:solidFill>
                <a:cs typeface="Arial" charset="0"/>
              </a:rPr>
              <a:t>. Aspects internationaux : Droits d’enregistrement (CGI art. 726) (2/2)</a:t>
            </a:r>
          </a:p>
        </p:txBody>
      </p:sp>
      <p:sp>
        <p:nvSpPr>
          <p:cNvPr id="9" name="Espace réservé du contenu 2"/>
          <p:cNvSpPr txBox="1">
            <a:spLocks/>
          </p:cNvSpPr>
          <p:nvPr/>
        </p:nvSpPr>
        <p:spPr>
          <a:xfrm>
            <a:off x="428596" y="2000240"/>
            <a:ext cx="8196262" cy="4105275"/>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Droits d’enregistrement afférents aux cessions de titres de SPI</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 taux reste inchangé : 5 %</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L’assiette est modifiée, elle est désormais constituée de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la valeur réelle des biens et droits immobiliers détenus directement ou indirectement par la société </a:t>
            </a:r>
            <a:r>
              <a:rPr kumimoji="0" lang="fr-FR" sz="1200" b="0" i="0" u="sng" strike="noStrike" kern="1200" cap="none" spc="0" normalizeH="0" baseline="0" noProof="0" dirty="0" smtClean="0">
                <a:ln>
                  <a:noFill/>
                </a:ln>
                <a:solidFill>
                  <a:srgbClr val="13294A"/>
                </a:solidFill>
                <a:effectLst/>
                <a:uLnTx/>
                <a:uFillTx/>
                <a:latin typeface="Arial" pitchFamily="34" charset="0"/>
                <a:ea typeface="+mn-ea"/>
                <a:cs typeface="Arial" pitchFamily="34" charset="0"/>
              </a:rPr>
              <a:t>sous déduction du seul passif afférent à l’acquisition de ces biens ou droits immobiliers</a:t>
            </a:r>
            <a:endPar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Bien que seuls le passif afférent à l’acquisition soit pris en compte, il convient tout de même de retenir l’ensemble des éléments d’actif, à leur valeur réelle, pour déterminer l’assiette des droits d’enregistrement</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Tout autre élément de passif, c’est-à-dire les dettes qui ne sont pas afférentes à l’acquisition d’un bien ou d’un droit immobilier, n’est pas déductible de l’assiette du droit d’enregistrement</a:t>
            </a:r>
          </a:p>
          <a:p>
            <a:pPr marL="742950" marR="0" lvl="1" indent="-285750" algn="just" defTabSz="914400" rtl="0" eaLnBrk="0" fontAlgn="base" latinLnBrk="0" hangingPunct="0">
              <a:lnSpc>
                <a:spcPct val="100000"/>
              </a:lnSpc>
              <a:spcBef>
                <a:spcPts val="1200"/>
              </a:spcBef>
              <a:spcAft>
                <a:spcPct val="0"/>
              </a:spcAft>
              <a:buClrTx/>
              <a:buSzTx/>
              <a:buFont typeface="Arial" charset="0"/>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à compter du 1er janvier 2012</a:t>
            </a:r>
            <a:endParaRPr kumimoji="0" lang="fr-FR" sz="1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endParaRPr>
          </a:p>
          <a:p>
            <a:pPr marL="342900" marR="0" lvl="0" indent="-342900" algn="l" defTabSz="914400" rtl="0" eaLnBrk="0" fontAlgn="base" latinLnBrk="0" hangingPunct="0">
              <a:lnSpc>
                <a:spcPct val="100000"/>
              </a:lnSpc>
              <a:spcBef>
                <a:spcPts val="1800"/>
              </a:spcBef>
              <a:spcAft>
                <a:spcPct val="0"/>
              </a:spcAft>
              <a:buClrTx/>
              <a:buSzTx/>
              <a:buFont typeface="Symbol" pitchFamily="18" charset="2"/>
              <a:buNone/>
              <a:tabLst/>
              <a:defRPr/>
            </a:pPr>
            <a:r>
              <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rPr>
              <a:t>  </a:t>
            </a:r>
            <a:r>
              <a:rPr kumimoji="0" lang="fr-FR" sz="1400" b="1" i="0" u="sng"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rPr>
              <a:t>Rappel</a:t>
            </a:r>
            <a:r>
              <a:rPr kumimoji="0" lang="fr-FR"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rPr>
              <a:t> : </a:t>
            </a:r>
            <a:r>
              <a:rPr kumimoji="0" lang="fr-FR" sz="14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rPr>
              <a:t>à</a:t>
            </a:r>
            <a:r>
              <a:rPr kumimoji="0" lang="fr-FR" sz="14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compter du 1er novembre 2011, les cessions de titres de SPI française opérées à l’étranger doivent être constatées dans le délai d’un mois par un acte reçu en la forme authentique par un notaire exerçant en France. On remarquera que la loi ne fait pas de cette formalité une condition de la validité de la vente des titres.</a:t>
            </a:r>
            <a:endPar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1"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endParaRPr kumimoji="0" lang="fr-FR" sz="1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endPar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742950" marR="0" lvl="1" indent="-285750" algn="l" defTabSz="914400" rtl="0" eaLnBrk="1" fontAlgn="base" latinLnBrk="0" hangingPunct="1">
              <a:lnSpc>
                <a:spcPct val="100000"/>
              </a:lnSpc>
              <a:spcBef>
                <a:spcPts val="800"/>
              </a:spcBef>
              <a:spcAft>
                <a:spcPct val="0"/>
              </a:spcAft>
              <a:buClrTx/>
              <a:buSzTx/>
              <a:buFont typeface="Wingdings" pitchFamily="2" charset="2"/>
              <a:buChar char="Ø"/>
              <a:tabLst/>
              <a:defRPr/>
            </a:pPr>
            <a:endParaRPr kumimoji="0" lang="fr-FR" sz="14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endPar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8.5.  Aspect internationaux : ISF</a:t>
            </a:r>
          </a:p>
        </p:txBody>
      </p:sp>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 typeface="Symbol" pitchFamily="18" charset="2"/>
              <a:buNone/>
              <a:defRPr/>
            </a:pPr>
            <a:r>
              <a:rPr lang="fr-FR" sz="1600" b="1" dirty="0" smtClean="0">
                <a:latin typeface="Arial" charset="0"/>
                <a:cs typeface="Arial" charset="0"/>
              </a:rPr>
              <a:t>	Non prise en compte des dettes des sociétés à prépondérance immobilière détenues par des non-résidents</a:t>
            </a:r>
          </a:p>
          <a:p>
            <a:pPr marL="457200" indent="-457200">
              <a:lnSpc>
                <a:spcPct val="90000"/>
              </a:lnSpc>
              <a:buFontTx/>
              <a:buAutoNum type="arabicPeriod" startAt="4"/>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Créances sur des sociétés à prépondérance immobilière au sens de l’article 726 du CGI </a:t>
            </a:r>
          </a:p>
          <a:p>
            <a:pPr marL="1535875" lvl="3" indent="-457200">
              <a:lnSpc>
                <a:spcPct val="80000"/>
              </a:lnSpc>
              <a:defRPr/>
            </a:pPr>
            <a:r>
              <a:rPr lang="fr-FR" sz="1400" dirty="0" smtClean="0"/>
              <a:t>attention : définition en matière de droits d’enregistrements  qui ne tient pas compte du caractère affecté à l’exploitation des biens.</a:t>
            </a:r>
          </a:p>
          <a:p>
            <a:pPr marL="1031875" lvl="1" indent="-457200">
              <a:lnSpc>
                <a:spcPct val="80000"/>
              </a:lnSpc>
              <a:buFont typeface="Wingdings" pitchFamily="2" charset="2"/>
              <a:buChar char="Ø"/>
              <a:defRPr/>
            </a:pPr>
            <a:r>
              <a:rPr lang="fr-FR" sz="1600" dirty="0" smtClean="0"/>
              <a:t>Créances détenues directement ou indirectement ou par l’intermédiaire de sociétés interposées, par des personnes physiques non-résidentes</a:t>
            </a:r>
          </a:p>
          <a:p>
            <a:pPr marL="1535875" lvl="3" indent="-457200">
              <a:lnSpc>
                <a:spcPct val="80000"/>
              </a:lnSpc>
              <a:defRPr/>
            </a:pPr>
            <a:r>
              <a:rPr lang="fr-FR" sz="1400" dirty="0" smtClean="0"/>
              <a:t>Les prêts bancaires restent déductibles (enjeu = 0,5%/an et éventuel </a:t>
            </a:r>
            <a:r>
              <a:rPr lang="fr-FR" sz="1400" dirty="0" err="1" smtClean="0"/>
              <a:t>gross</a:t>
            </a:r>
            <a:r>
              <a:rPr lang="fr-FR" sz="1400" dirty="0" smtClean="0"/>
              <a:t>-up)</a:t>
            </a:r>
          </a:p>
          <a:p>
            <a:pPr marL="1535875" lvl="3" indent="-457200">
              <a:lnSpc>
                <a:spcPct val="80000"/>
              </a:lnSpc>
              <a:defRPr/>
            </a:pPr>
            <a:r>
              <a:rPr lang="fr-FR" sz="1400" dirty="0" smtClean="0"/>
              <a:t>Un créance elle-même financée par un prêt de la personne (triangulation) peut-elle être considérée comme  étant« détenue indirectement »  ?</a:t>
            </a:r>
          </a:p>
          <a:p>
            <a:pPr marL="1031875" lvl="1" indent="-457200">
              <a:lnSpc>
                <a:spcPct val="80000"/>
              </a:lnSpc>
              <a:buFont typeface="Wingdings" pitchFamily="2" charset="2"/>
              <a:buChar char="Ø"/>
              <a:defRPr/>
            </a:pPr>
            <a:r>
              <a:rPr lang="fr-FR" sz="1600" dirty="0" smtClean="0"/>
              <a:t>Non déductibles pour la valeur des parts que ces personnes détiennent dans la société</a:t>
            </a:r>
          </a:p>
          <a:p>
            <a:pPr marL="1031875" lvl="1" indent="-457200">
              <a:lnSpc>
                <a:spcPct val="80000"/>
              </a:lnSpc>
              <a:buFont typeface="Wingdings" pitchFamily="2" charset="2"/>
              <a:buChar char="Ø"/>
              <a:defRPr/>
            </a:pPr>
            <a:r>
              <a:rPr lang="fr-FR" sz="1600" dirty="0" smtClean="0"/>
              <a:t>Entrée en vigueur au 1</a:t>
            </a:r>
            <a:r>
              <a:rPr lang="fr-FR" sz="1600" baseline="30000" dirty="0" smtClean="0"/>
              <a:t>er</a:t>
            </a:r>
            <a:r>
              <a:rPr lang="fr-FR" sz="1600" dirty="0" smtClean="0"/>
              <a:t> janvier 2012</a:t>
            </a:r>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104</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Tx/>
              <a:buAutoNum type="arabicPeriod" startAt="4"/>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Contexte :</a:t>
            </a:r>
          </a:p>
          <a:p>
            <a:pPr marL="1283875" lvl="2" indent="-457200">
              <a:lnSpc>
                <a:spcPct val="80000"/>
              </a:lnSpc>
              <a:buFont typeface="Arial" pitchFamily="34" charset="0"/>
              <a:buChar char="•"/>
              <a:defRPr/>
            </a:pPr>
            <a:r>
              <a:rPr lang="fr-FR" sz="1400" dirty="0" smtClean="0"/>
              <a:t>Incertitudes juridiques source d’évasion fiscale</a:t>
            </a:r>
          </a:p>
          <a:p>
            <a:pPr marL="1283875" lvl="2" indent="-457200">
              <a:lnSpc>
                <a:spcPct val="80000"/>
              </a:lnSpc>
              <a:buFont typeface="Arial" pitchFamily="34" charset="0"/>
              <a:buChar char="•"/>
              <a:defRPr/>
            </a:pPr>
            <a:r>
              <a:rPr lang="fr-FR" sz="1400" dirty="0" smtClean="0"/>
              <a:t>Régularisation des avoirs offshore : démantèlement de trusts irrévocables et discrétionnaires</a:t>
            </a:r>
          </a:p>
          <a:p>
            <a:pPr marL="1283875" lvl="2" indent="-457200">
              <a:lnSpc>
                <a:spcPct val="80000"/>
              </a:lnSpc>
              <a:buFont typeface="Courier New" pitchFamily="49" charset="0"/>
              <a:buChar char="o"/>
              <a:defRPr/>
            </a:pPr>
            <a:endParaRPr lang="fr-FR" sz="1400" dirty="0" smtClean="0"/>
          </a:p>
          <a:p>
            <a:pPr marL="1031875" lvl="1" indent="-457200">
              <a:lnSpc>
                <a:spcPct val="80000"/>
              </a:lnSpc>
              <a:buFont typeface="Wingdings" pitchFamily="2" charset="2"/>
              <a:buChar char="Ø"/>
              <a:defRPr/>
            </a:pPr>
            <a:r>
              <a:rPr lang="fr-FR" sz="1600" dirty="0" smtClean="0"/>
              <a:t>Définition générale du trust (art 792-0bis)</a:t>
            </a:r>
          </a:p>
          <a:p>
            <a:pPr marL="1031875" lvl="1" indent="-457200">
              <a:lnSpc>
                <a:spcPct val="80000"/>
              </a:lnSpc>
              <a:buNone/>
              <a:defRPr/>
            </a:pPr>
            <a:r>
              <a:rPr lang="fr-FR" sz="1600" dirty="0" smtClean="0"/>
              <a:t>	</a:t>
            </a:r>
            <a:r>
              <a:rPr lang="fr-FR" sz="1400" dirty="0" smtClean="0"/>
              <a:t>« </a:t>
            </a:r>
            <a:r>
              <a:rPr lang="fr-FR" sz="1400" i="1" dirty="0" smtClean="0"/>
              <a:t>ensemble des relations juridiques créées dans le droit d’un Etat autre que la France, par une personne, en qualité de constituant, par acte entre vifs ou à cause de mort, en vue d’y placer des biens ou droits, sous le contrôle d’un administrateur, dans l’intérêt d’un ou plusieurs bénéficiaires ou pour la réalisation d’un objectif déterminé</a:t>
            </a:r>
            <a:r>
              <a:rPr lang="fr-FR" sz="1400" dirty="0" smtClean="0"/>
              <a:t> ».</a:t>
            </a:r>
          </a:p>
          <a:p>
            <a:pPr marL="1283875" lvl="2" indent="-457200">
              <a:lnSpc>
                <a:spcPct val="80000"/>
              </a:lnSpc>
              <a:buNone/>
              <a:defRPr/>
            </a:pPr>
            <a:endParaRPr lang="fr-FR" sz="1600" i="1" dirty="0" smtClean="0"/>
          </a:p>
          <a:p>
            <a:pPr marL="1283875" lvl="2" indent="-457200">
              <a:lnSpc>
                <a:spcPct val="80000"/>
              </a:lnSpc>
              <a:buFont typeface="Arial" pitchFamily="34" charset="0"/>
              <a:buChar char="•"/>
              <a:defRPr/>
            </a:pPr>
            <a:r>
              <a:rPr lang="fr-FR" sz="1400" dirty="0" smtClean="0"/>
              <a:t>Définition  art. 2 convention de </a:t>
            </a:r>
            <a:r>
              <a:rPr lang="fr-FR" sz="1400" dirty="0" err="1" smtClean="0"/>
              <a:t>Lahaye</a:t>
            </a:r>
            <a:r>
              <a:rPr lang="fr-FR" sz="1400" dirty="0" smtClean="0"/>
              <a:t> (signée mais non ratifiée par la France)</a:t>
            </a:r>
          </a:p>
          <a:p>
            <a:pPr marL="1283875" lvl="2" indent="-457200">
              <a:lnSpc>
                <a:spcPct val="80000"/>
              </a:lnSpc>
              <a:buFont typeface="Arial" pitchFamily="34" charset="0"/>
              <a:buChar char="•"/>
              <a:defRPr/>
            </a:pPr>
            <a:r>
              <a:rPr lang="fr-FR" sz="1400" dirty="0" smtClean="0"/>
              <a:t>Trusts «</a:t>
            </a:r>
            <a:r>
              <a:rPr lang="fr-FR" sz="1400" i="1" dirty="0" smtClean="0"/>
              <a:t>et institutions juridiques de droit étranger comparables</a:t>
            </a:r>
            <a:r>
              <a:rPr lang="fr-FR" sz="1400" dirty="0" smtClean="0"/>
              <a:t>» (exposé motifs) </a:t>
            </a:r>
          </a:p>
          <a:p>
            <a:pPr marL="1283875" lvl="2" indent="-457200">
              <a:lnSpc>
                <a:spcPct val="80000"/>
              </a:lnSpc>
              <a:buFont typeface="Arial" pitchFamily="34" charset="0"/>
              <a:buChar char="•"/>
              <a:defRPr/>
            </a:pPr>
            <a:r>
              <a:rPr lang="fr-FR" sz="1400" dirty="0" smtClean="0"/>
              <a:t>Prise de parole du rapporteur sur le champ d’application de l’article 6 […] « l</a:t>
            </a:r>
            <a:r>
              <a:rPr lang="fr-FR" sz="1400" i="1" dirty="0" smtClean="0"/>
              <a:t>equel traite exclusivement des trusts, en aucun cas des fiducies</a:t>
            </a:r>
            <a:r>
              <a:rPr lang="fr-FR" sz="1400" dirty="0" smtClean="0"/>
              <a:t> »</a:t>
            </a:r>
            <a:endParaRPr lang="fr-FR" sz="1400" i="1" dirty="0" smtClean="0"/>
          </a:p>
          <a:p>
            <a:pPr marL="1283875" lvl="2" indent="-457200">
              <a:lnSpc>
                <a:spcPct val="80000"/>
              </a:lnSpc>
              <a:buNone/>
              <a:defRPr/>
            </a:pPr>
            <a:endParaRPr lang="fr-FR" sz="1600" i="1" dirty="0" smtClean="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105</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.6. Aspect internationaux : Trusts (1/8)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Tx/>
              <a:buAutoNum type="arabicPeriod" startAt="4"/>
              <a:defRPr/>
            </a:pPr>
            <a:endParaRPr lang="fr-FR" sz="800" dirty="0" smtClean="0">
              <a:solidFill>
                <a:schemeClr val="tx1"/>
              </a:solidFill>
            </a:endParaRPr>
          </a:p>
          <a:p>
            <a:pPr marL="726775" indent="-457200">
              <a:lnSpc>
                <a:spcPct val="80000"/>
              </a:lnSpc>
              <a:buNone/>
              <a:defRPr/>
            </a:pPr>
            <a:r>
              <a:rPr lang="fr-FR" sz="1600" i="1" dirty="0" smtClean="0"/>
              <a:t>a)	</a:t>
            </a:r>
            <a:r>
              <a:rPr lang="fr-FR" sz="1600" i="1" u="sng" dirty="0" smtClean="0"/>
              <a:t>Impôt sur le revenu</a:t>
            </a:r>
          </a:p>
          <a:p>
            <a:pPr marL="726775" indent="-457200">
              <a:lnSpc>
                <a:spcPct val="80000"/>
              </a:lnSpc>
              <a:buAutoNum type="alphaLcParenR"/>
              <a:defRPr/>
            </a:pPr>
            <a:endParaRPr lang="fr-FR" sz="1600" i="1" dirty="0" smtClean="0"/>
          </a:p>
          <a:p>
            <a:pPr marL="1031875" lvl="1" indent="-457200">
              <a:lnSpc>
                <a:spcPct val="80000"/>
              </a:lnSpc>
              <a:buFont typeface="Wingdings" pitchFamily="2" charset="2"/>
              <a:buChar char="Ø"/>
              <a:defRPr/>
            </a:pPr>
            <a:r>
              <a:rPr lang="fr-FR" sz="1600" dirty="0" smtClean="0"/>
              <a:t>Modification de l’article 120-9° du CGI :</a:t>
            </a:r>
          </a:p>
          <a:p>
            <a:pPr marL="1283875" lvl="2" indent="-457200">
              <a:lnSpc>
                <a:spcPct val="80000"/>
              </a:lnSpc>
              <a:buNone/>
              <a:defRPr/>
            </a:pPr>
            <a:r>
              <a:rPr lang="fr-FR" sz="1400" dirty="0" smtClean="0"/>
              <a:t>	« </a:t>
            </a:r>
            <a:r>
              <a:rPr lang="fr-FR" sz="1400" i="1" dirty="0" smtClean="0"/>
              <a:t>9° les produits </a:t>
            </a:r>
            <a:r>
              <a:rPr lang="fr-FR" sz="1400" i="1" u="sng" dirty="0" smtClean="0"/>
              <a:t>distribués</a:t>
            </a:r>
            <a:r>
              <a:rPr lang="fr-FR" sz="1400" i="1" dirty="0" smtClean="0"/>
              <a:t> par un trust défini à l’article 792-0 bis, quelle que soit la consistance des biens ou droits placés dans le trust </a:t>
            </a:r>
            <a:r>
              <a:rPr lang="fr-FR" sz="1400" dirty="0" smtClean="0"/>
              <a:t>; »</a:t>
            </a:r>
          </a:p>
          <a:p>
            <a:pPr marL="1283875" lvl="2" indent="-457200">
              <a:lnSpc>
                <a:spcPct val="80000"/>
              </a:lnSpc>
              <a:buNone/>
              <a:defRPr/>
            </a:pPr>
            <a:r>
              <a:rPr lang="fr-FR" sz="1400" dirty="0" smtClean="0"/>
              <a:t>	Précisions du Rapport Carrez :</a:t>
            </a:r>
          </a:p>
          <a:p>
            <a:pPr marL="1535875" lvl="3" indent="-457200">
              <a:lnSpc>
                <a:spcPct val="80000"/>
              </a:lnSpc>
              <a:buNone/>
              <a:defRPr/>
            </a:pPr>
            <a:r>
              <a:rPr lang="fr-FR" sz="1400" dirty="0" smtClean="0"/>
              <a:t>	« </a:t>
            </a:r>
            <a:r>
              <a:rPr lang="fr-FR" sz="1400" i="1" dirty="0" smtClean="0"/>
              <a:t>il est proposé de limiter l’imposition aux produits distribués, donc d’exonérer les produits réinvestis, dont la rédaction actuelle (qui, selon les informations apportées au Rapporteur général par le Gouvernement, n’est pas appliquée sur ce point) prévoit la taxation</a:t>
            </a:r>
            <a:r>
              <a:rPr lang="fr-FR" sz="1400" dirty="0" smtClean="0"/>
              <a:t>. »</a:t>
            </a:r>
            <a:endParaRPr lang="fr-FR"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r>
              <a:rPr lang="fr-FR" sz="1600" dirty="0" smtClean="0"/>
              <a:t>Pas de modification de l’article 123 bis du CGI</a:t>
            </a:r>
            <a:endParaRPr lang="fr-FR" sz="14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4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106</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 6. Aspect internationaux : Trusts (2/8)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Tx/>
              <a:buAutoNum type="arabicPeriod" startAt="4"/>
              <a:defRPr/>
            </a:pPr>
            <a:endParaRPr lang="fr-FR" sz="800" dirty="0" smtClean="0">
              <a:solidFill>
                <a:schemeClr val="tx1"/>
              </a:solidFill>
            </a:endParaRPr>
          </a:p>
          <a:p>
            <a:pPr marL="726775" indent="-457200">
              <a:lnSpc>
                <a:spcPct val="80000"/>
              </a:lnSpc>
              <a:buNone/>
              <a:defRPr/>
            </a:pPr>
            <a:r>
              <a:rPr lang="fr-FR" sz="1600" i="1" dirty="0" smtClean="0"/>
              <a:t>b)	</a:t>
            </a:r>
            <a:r>
              <a:rPr lang="fr-FR" sz="1600" i="1" u="sng" dirty="0" smtClean="0"/>
              <a:t>DMTG</a:t>
            </a:r>
          </a:p>
          <a:p>
            <a:pPr marL="726775" indent="-457200">
              <a:lnSpc>
                <a:spcPct val="80000"/>
              </a:lnSpc>
              <a:buAutoNum type="alphaLcParenR"/>
              <a:defRPr/>
            </a:pPr>
            <a:endParaRPr lang="fr-FR" sz="1600" i="1" dirty="0" smtClean="0"/>
          </a:p>
          <a:p>
            <a:pPr marL="1031875" lvl="1" indent="-457200">
              <a:lnSpc>
                <a:spcPct val="80000"/>
              </a:lnSpc>
              <a:buFont typeface="Wingdings" pitchFamily="2" charset="2"/>
              <a:buChar char="Ø"/>
              <a:defRPr/>
            </a:pPr>
            <a:r>
              <a:rPr lang="fr-FR" sz="1600" dirty="0" smtClean="0"/>
              <a:t>Le fait que les biens ne soient pas effectivement remis au bénéficiaire est indifférent pour l’application des droits (mais influe sur le taux)</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r>
              <a:rPr lang="fr-FR" sz="1600" dirty="0" smtClean="0"/>
              <a:t>Territorialité : aménagement de l’article 750 ter pour viser les bénéficiaires des trusts :</a:t>
            </a:r>
          </a:p>
          <a:p>
            <a:pPr marL="1535875" lvl="3" indent="-457200">
              <a:lnSpc>
                <a:spcPct val="80000"/>
              </a:lnSpc>
              <a:defRPr/>
            </a:pPr>
            <a:r>
              <a:rPr lang="fr-FR" sz="1400" dirty="0" smtClean="0"/>
              <a:t>Constituant résident de France au moment de la donation ou du </a:t>
            </a:r>
            <a:r>
              <a:rPr lang="fr-FR" sz="1400" dirty="0" err="1" smtClean="0"/>
              <a:t>déçès</a:t>
            </a:r>
            <a:endParaRPr lang="fr-FR" sz="1400" dirty="0" smtClean="0"/>
          </a:p>
          <a:p>
            <a:pPr marL="1535875" lvl="3" indent="-457200">
              <a:lnSpc>
                <a:spcPct val="80000"/>
              </a:lnSpc>
              <a:defRPr/>
            </a:pPr>
            <a:r>
              <a:rPr lang="fr-FR" sz="1400" dirty="0" smtClean="0"/>
              <a:t>Bénéficiaire résident de France pendant 6 ans au cours des 10 dernières années</a:t>
            </a:r>
          </a:p>
          <a:p>
            <a:pPr marL="1535875" lvl="3" indent="-457200">
              <a:lnSpc>
                <a:spcPct val="80000"/>
              </a:lnSpc>
              <a:defRPr/>
            </a:pPr>
            <a:r>
              <a:rPr lang="fr-FR" sz="1400" dirty="0" smtClean="0"/>
              <a:t>Biens situés en France</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4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107</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.6.  Aspect internationaux : Trusts (3/8)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406921"/>
          </a:xfrm>
        </p:spPr>
        <p:txBody>
          <a:bodyPr/>
          <a:lstStyle/>
          <a:p>
            <a:pPr marL="457200" indent="-457200">
              <a:lnSpc>
                <a:spcPct val="90000"/>
              </a:lnSpc>
              <a:buNone/>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Droits applicables à défaut d’incorporation dans donation ou succession :</a:t>
            </a:r>
          </a:p>
          <a:p>
            <a:pPr marL="1535875" lvl="3" indent="-457200">
              <a:lnSpc>
                <a:spcPct val="80000"/>
              </a:lnSpc>
              <a:defRPr/>
            </a:pPr>
            <a:r>
              <a:rPr lang="fr-FR" sz="1400" dirty="0" smtClean="0"/>
              <a:t>Si, à la date du décès la part due à un bénéficiaire est déterminée, application des droits selon le lien de parenté</a:t>
            </a:r>
          </a:p>
          <a:p>
            <a:pPr marL="1535875" lvl="3" indent="-457200">
              <a:lnSpc>
                <a:spcPct val="80000"/>
              </a:lnSpc>
              <a:defRPr/>
            </a:pPr>
            <a:r>
              <a:rPr lang="fr-FR" sz="1400" dirty="0" smtClean="0"/>
              <a:t>Si la part est due globalement aux descendants, taux de 45% (dus par le trustee)</a:t>
            </a:r>
          </a:p>
          <a:p>
            <a:pPr marL="1535875" lvl="3" indent="-457200">
              <a:lnSpc>
                <a:spcPct val="80000"/>
              </a:lnSpc>
              <a:defRPr/>
            </a:pPr>
            <a:r>
              <a:rPr lang="fr-FR" sz="1400" dirty="0" smtClean="0"/>
              <a:t>Pour les autres cas : 60%  (dus par le trustee)</a:t>
            </a:r>
          </a:p>
          <a:p>
            <a:pPr marL="1787875" lvl="4" indent="-457200">
              <a:lnSpc>
                <a:spcPct val="80000"/>
              </a:lnSpc>
              <a:buNone/>
              <a:defRPr/>
            </a:pPr>
            <a:r>
              <a:rPr lang="fr-FR" sz="1400" dirty="0" smtClean="0"/>
              <a:t>	-   taux applicable dans tous les cas si constituant résident de France au  	   moment de la création du trust ou si trustee relève d’un ETNC</a:t>
            </a:r>
          </a:p>
          <a:p>
            <a:pPr marL="1787875" lvl="4" indent="-457200">
              <a:lnSpc>
                <a:spcPct val="80000"/>
              </a:lnSpc>
              <a:buNone/>
              <a:defRPr/>
            </a:pPr>
            <a:r>
              <a:rPr lang="fr-FR" sz="1400" dirty="0" smtClean="0"/>
              <a:t>	-   inclut les versements à des organismes IG ou UP …</a:t>
            </a:r>
          </a:p>
          <a:p>
            <a:pPr marL="1031875" lvl="1" indent="-457200">
              <a:lnSpc>
                <a:spcPct val="80000"/>
              </a:lnSpc>
              <a:buNone/>
              <a:defRPr/>
            </a:pPr>
            <a:endParaRPr lang="fr-FR" sz="1600" dirty="0" smtClean="0"/>
          </a:p>
          <a:p>
            <a:pPr marL="1031875" lvl="1" indent="-457200">
              <a:lnSpc>
                <a:spcPct val="80000"/>
              </a:lnSpc>
              <a:buFont typeface="Wingdings" pitchFamily="2" charset="2"/>
              <a:buChar char="Ø"/>
              <a:defRPr/>
            </a:pPr>
            <a:r>
              <a:rPr lang="fr-FR" sz="1600" dirty="0" smtClean="0"/>
              <a:t>Le bénéficiaire qui n’a pas appréhendé les biens ou droits est lui-même réputé être un constituant au décès du constituant =&gt; application des droits au décès du bénéficiaire</a:t>
            </a:r>
          </a:p>
          <a:p>
            <a:pPr marL="1535875" lvl="3" indent="-457200">
              <a:lnSpc>
                <a:spcPct val="80000"/>
              </a:lnSpc>
              <a:defRPr/>
            </a:pPr>
            <a:r>
              <a:rPr lang="fr-FR" sz="1400" dirty="0" smtClean="0"/>
              <a:t>Difficultés pratiques pour les bénéficiaires dont la part ne peut être individualisée</a:t>
            </a:r>
          </a:p>
          <a:p>
            <a:pPr marL="1031875" lvl="1" indent="-457200">
              <a:lnSpc>
                <a:spcPct val="80000"/>
              </a:lnSpc>
              <a:buNone/>
              <a:defRPr/>
            </a:pPr>
            <a:endParaRPr lang="fr-FR" sz="10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108</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8.6</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  Aspect internationaux : Trusts (4/8)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None/>
              <a:defRPr/>
            </a:pPr>
            <a:endParaRPr lang="fr-FR" sz="800" dirty="0" smtClean="0">
              <a:solidFill>
                <a:schemeClr val="tx1"/>
              </a:solidFill>
            </a:endParaRPr>
          </a:p>
          <a:p>
            <a:pPr marL="726775" indent="-457200">
              <a:lnSpc>
                <a:spcPct val="80000"/>
              </a:lnSpc>
              <a:buNone/>
              <a:defRPr/>
            </a:pPr>
            <a:r>
              <a:rPr lang="fr-FR" sz="1600" i="1" dirty="0" smtClean="0"/>
              <a:t>    c)		</a:t>
            </a:r>
            <a:r>
              <a:rPr lang="fr-FR" sz="1600" i="1" u="sng" dirty="0" smtClean="0"/>
              <a:t>« ISF »</a:t>
            </a:r>
          </a:p>
          <a:p>
            <a:pPr marL="1031875" lvl="1" indent="-457200">
              <a:lnSpc>
                <a:spcPct val="80000"/>
              </a:lnSpc>
              <a:buNone/>
              <a:defRPr/>
            </a:pPr>
            <a:endParaRPr lang="fr-FR" sz="1000" dirty="0" smtClean="0"/>
          </a:p>
          <a:p>
            <a:pPr marL="1031875" lvl="1" indent="-457200">
              <a:lnSpc>
                <a:spcPct val="80000"/>
              </a:lnSpc>
              <a:buFont typeface="Wingdings" pitchFamily="2" charset="2"/>
              <a:buChar char="Ø"/>
              <a:defRPr/>
            </a:pPr>
            <a:r>
              <a:rPr lang="fr-FR" sz="1600" dirty="0" smtClean="0"/>
              <a:t>Prélèvement sui generis de 0,5% dû </a:t>
            </a:r>
            <a:r>
              <a:rPr lang="fr-FR" sz="1600" u="sng" dirty="0" smtClean="0"/>
              <a:t>par le trustee</a:t>
            </a:r>
            <a:r>
              <a:rPr lang="fr-FR" sz="1600" dirty="0" smtClean="0"/>
              <a:t> (pour le compte du constituant et du bénéficiaire) lorsque :</a:t>
            </a:r>
          </a:p>
          <a:p>
            <a:pPr marL="1535875" lvl="3" indent="-457200">
              <a:lnSpc>
                <a:spcPct val="80000"/>
              </a:lnSpc>
              <a:defRPr/>
            </a:pPr>
            <a:r>
              <a:rPr lang="fr-FR" sz="1400" dirty="0" smtClean="0"/>
              <a:t>Le constituant ou le bénéficiaire est résident de France</a:t>
            </a:r>
          </a:p>
          <a:p>
            <a:pPr marL="1535875" lvl="3" indent="-457200">
              <a:lnSpc>
                <a:spcPct val="80000"/>
              </a:lnSpc>
              <a:defRPr/>
            </a:pPr>
            <a:r>
              <a:rPr lang="fr-FR" sz="1400" dirty="0" smtClean="0"/>
              <a:t>Dans les autres cas, à raison des biens situés en France autre que des placements financiers</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r>
              <a:rPr lang="fr-FR" sz="1600" dirty="0" smtClean="0"/>
              <a:t>Territorialité du prélèvement: assujettissement des constituants </a:t>
            </a:r>
            <a:r>
              <a:rPr lang="fr-FR" sz="1600" u="sng" dirty="0" smtClean="0"/>
              <a:t>et</a:t>
            </a:r>
            <a:r>
              <a:rPr lang="fr-FR" sz="1600" dirty="0" smtClean="0"/>
              <a:t> bénéficiaires réputés être des constituants, personnes physiques sur les biens du trust lorsqu’ils sont résidents et les biens situés en France autres que des placements financiers lorsqu’ils sont non-résidents.</a:t>
            </a:r>
            <a:r>
              <a:rPr lang="fr-FR" sz="1600" dirty="0" smtClean="0">
                <a:latin typeface="Arial" charset="0"/>
                <a:cs typeface="Arial" charset="0"/>
              </a:rPr>
              <a:t>	</a:t>
            </a:r>
          </a:p>
          <a:p>
            <a:pPr marL="1535875" lvl="3" indent="-457200">
              <a:lnSpc>
                <a:spcPct val="80000"/>
              </a:lnSpc>
              <a:defRPr/>
            </a:pPr>
            <a:r>
              <a:rPr lang="fr-FR" sz="1400" dirty="0" smtClean="0">
                <a:latin typeface="Arial" charset="0"/>
                <a:cs typeface="Arial" charset="0"/>
              </a:rPr>
              <a:t>Seul le constituant est visé</a:t>
            </a:r>
          </a:p>
          <a:p>
            <a:pPr marL="1535875" lvl="3" indent="-457200">
              <a:lnSpc>
                <a:spcPct val="80000"/>
              </a:lnSpc>
              <a:defRPr/>
            </a:pPr>
            <a:r>
              <a:rPr lang="fr-FR" sz="1400" dirty="0" smtClean="0">
                <a:latin typeface="Arial" charset="0"/>
                <a:cs typeface="Arial" charset="0"/>
              </a:rPr>
              <a:t>Pourtant les biens régulièrement déclarés à l’ISF par le constituant ou un bénéficiaire sont exonérés du prélèvement</a:t>
            </a:r>
          </a:p>
          <a:p>
            <a:pPr marL="1535875" lvl="3" indent="-457200">
              <a:lnSpc>
                <a:spcPct val="80000"/>
              </a:lnSpc>
              <a:defRPr/>
            </a:pPr>
            <a:r>
              <a:rPr lang="fr-FR" sz="1400" dirty="0" smtClean="0"/>
              <a:t>Déclaration annuelle de la valeur des biens et paiement par le trustee. A défaut, le constituant et les bénéficiaires seront solidairement responsables du paiement du prélèvement</a:t>
            </a:r>
          </a:p>
          <a:p>
            <a:pPr marL="1535875" lvl="3" indent="-457200">
              <a:lnSpc>
                <a:spcPct val="80000"/>
              </a:lnSpc>
              <a:buFont typeface="Courier New" pitchFamily="49" charset="0"/>
              <a:buChar char="o"/>
              <a:defRPr/>
            </a:pPr>
            <a:endParaRPr lang="fr-FR" sz="1400" dirty="0" smtClean="0">
              <a:latin typeface="Arial" charset="0"/>
              <a:cs typeface="Arial" charset="0"/>
            </a:endParaRPr>
          </a:p>
          <a:p>
            <a:pPr marL="1535875" lvl="3" indent="-457200">
              <a:lnSpc>
                <a:spcPct val="80000"/>
              </a:lnSpc>
              <a:buFont typeface="Courier New" pitchFamily="49" charset="0"/>
              <a:buChar char="o"/>
              <a:defRPr/>
            </a:pPr>
            <a:endParaRPr lang="fr-FR" sz="1400" dirty="0" smtClean="0">
              <a:latin typeface="Arial" charset="0"/>
              <a:cs typeface="Arial" charset="0"/>
            </a:endParaRPr>
          </a:p>
          <a:p>
            <a:pPr marL="1031875" lvl="1" indent="-457200">
              <a:lnSpc>
                <a:spcPct val="80000"/>
              </a:lnSpc>
              <a:buFont typeface="Wingdings" pitchFamily="2" charset="2"/>
              <a:buChar char="Ø"/>
              <a:defRPr/>
            </a:pPr>
            <a:endParaRPr lang="fr-FR" sz="1600" dirty="0" smtClean="0">
              <a:solidFill>
                <a:schemeClr val="tx1"/>
              </a:solidFill>
              <a:latin typeface="Arial" charset="0"/>
              <a:cs typeface="Arial" charset="0"/>
            </a:endParaRPr>
          </a:p>
          <a:p>
            <a:pPr marL="1031875" lvl="1" indent="-457200">
              <a:lnSpc>
                <a:spcPct val="80000"/>
              </a:lnSpc>
              <a:buFont typeface="Wingdings" pitchFamily="2" charset="2"/>
              <a:buChar char="Ø"/>
              <a:defRPr/>
            </a:pPr>
            <a:endParaRPr lang="fr-FR" sz="800" dirty="0" smtClean="0">
              <a:solidFill>
                <a:schemeClr val="tx1"/>
              </a:solidFill>
            </a:endParaRPr>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109</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8.6</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 Aspect internationaux : Trusts (5/8)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a:xfrm>
            <a:off x="533400" y="609600"/>
            <a:ext cx="8001000" cy="533400"/>
          </a:xfrm>
        </p:spPr>
        <p:txBody>
          <a:bodyPr/>
          <a:lstStyle/>
          <a:p>
            <a:pPr algn="ctr"/>
            <a:r>
              <a:rPr lang="fr-FR" sz="2400" dirty="0" smtClean="0">
                <a:solidFill>
                  <a:srgbClr val="FF0000"/>
                </a:solidFill>
              </a:rPr>
              <a:t>       Régime fiscal des reports déficitaires</a:t>
            </a:r>
          </a:p>
        </p:txBody>
      </p:sp>
      <p:sp>
        <p:nvSpPr>
          <p:cNvPr id="14339" name="Espace réservé du contenu 4"/>
          <p:cNvSpPr>
            <a:spLocks noGrp="1"/>
          </p:cNvSpPr>
          <p:nvPr>
            <p:ph idx="1"/>
          </p:nvPr>
        </p:nvSpPr>
        <p:spPr>
          <a:xfrm>
            <a:off x="642910" y="2000240"/>
            <a:ext cx="8001000" cy="4114800"/>
          </a:xfrm>
        </p:spPr>
        <p:txBody>
          <a:bodyPr/>
          <a:lstStyle/>
          <a:p>
            <a:pPr algn="just"/>
            <a:r>
              <a:rPr lang="fr-FR" sz="2000" dirty="0" smtClean="0"/>
              <a:t>Le report en avant des déficits</a:t>
            </a:r>
          </a:p>
          <a:p>
            <a:pPr lvl="1" algn="just"/>
            <a:r>
              <a:rPr lang="fr-FR" sz="2000" u="sng" dirty="0" smtClean="0"/>
              <a:t>Nouveau régime</a:t>
            </a:r>
            <a:r>
              <a:rPr lang="fr-FR" sz="2000" dirty="0" smtClean="0"/>
              <a:t> (LFR II pour 2011 du 19 septembre 2011) :</a:t>
            </a:r>
          </a:p>
          <a:p>
            <a:pPr lvl="2" algn="just"/>
            <a:r>
              <a:rPr lang="fr-FR" sz="1800" dirty="0" smtClean="0"/>
              <a:t>est applicable même dans l’hypothèse d’une cessation d’activité, liquidation ou TUP ;</a:t>
            </a:r>
          </a:p>
          <a:p>
            <a:pPr lvl="2" algn="just"/>
            <a:r>
              <a:rPr lang="fr-FR" sz="1800" dirty="0" smtClean="0"/>
              <a:t>n’affecte pas :</a:t>
            </a:r>
          </a:p>
          <a:p>
            <a:pPr lvl="3" algn="just"/>
            <a:r>
              <a:rPr lang="fr-FR" sz="1600" dirty="0" smtClean="0"/>
              <a:t>l’imputation (euro pour euro) des déficits reportables sur les PVLT imposées à taux réduit ;</a:t>
            </a:r>
          </a:p>
          <a:p>
            <a:pPr lvl="3" algn="just"/>
            <a:r>
              <a:rPr lang="fr-FR" sz="1600" dirty="0" smtClean="0"/>
              <a:t>l’imputation des MVLT en instance sur les PVLT des dix exercices suivants ;</a:t>
            </a:r>
          </a:p>
          <a:p>
            <a:pPr lvl="3" algn="just">
              <a:buFontTx/>
              <a:buNone/>
            </a:pPr>
            <a:endParaRPr lang="fr-FR" dirty="0" smtClean="0"/>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8.6.  Aspect internationaux : Trusts (6/8)</a:t>
            </a:r>
          </a:p>
        </p:txBody>
      </p:sp>
      <p:sp>
        <p:nvSpPr>
          <p:cNvPr id="3" name="Espace réservé du texte 2"/>
          <p:cNvSpPr>
            <a:spLocks noGrp="1"/>
          </p:cNvSpPr>
          <p:nvPr>
            <p:ph type="body" sz="quarter" idx="11"/>
          </p:nvPr>
        </p:nvSpPr>
        <p:spPr>
          <a:xfrm>
            <a:off x="519113" y="2022475"/>
            <a:ext cx="8196262" cy="4105275"/>
          </a:xfrm>
        </p:spPr>
        <p:txBody>
          <a:bodyPr/>
          <a:lstStyle/>
          <a:p>
            <a:pPr marL="1031875" lvl="1" indent="-457200">
              <a:lnSpc>
                <a:spcPct val="80000"/>
              </a:lnSpc>
              <a:buFont typeface="Wingdings" pitchFamily="2" charset="2"/>
              <a:buChar char="Ø"/>
              <a:defRPr/>
            </a:pPr>
            <a:endParaRPr lang="fr-FR" sz="1600" dirty="0" smtClean="0"/>
          </a:p>
          <a:p>
            <a:pPr marL="1031875" lvl="1" indent="-457200">
              <a:lnSpc>
                <a:spcPct val="80000"/>
              </a:lnSpc>
              <a:spcAft>
                <a:spcPts val="1200"/>
              </a:spcAft>
              <a:buFont typeface="Wingdings" pitchFamily="2" charset="2"/>
              <a:buChar char="Ø"/>
              <a:defRPr/>
            </a:pPr>
            <a:r>
              <a:rPr lang="fr-FR" sz="1600" dirty="0" smtClean="0"/>
              <a:t>Attention : l’assiette du prélèvement  est plus large que celle de l’ISF :</a:t>
            </a:r>
          </a:p>
          <a:p>
            <a:pPr marL="1535875" lvl="3" indent="-457200">
              <a:lnSpc>
                <a:spcPct val="80000"/>
              </a:lnSpc>
              <a:defRPr/>
            </a:pPr>
            <a:r>
              <a:rPr lang="fr-FR" sz="1400" dirty="0" smtClean="0"/>
              <a:t>Pas de déduction du passif ?</a:t>
            </a:r>
          </a:p>
          <a:p>
            <a:pPr marL="1535875" lvl="3" indent="-457200">
              <a:lnSpc>
                <a:spcPct val="80000"/>
              </a:lnSpc>
              <a:defRPr/>
            </a:pPr>
            <a:r>
              <a:rPr lang="fr-FR" sz="1400" dirty="0" smtClean="0"/>
              <a:t>Exonérations non applicables (œuvres d’art, régime </a:t>
            </a:r>
            <a:r>
              <a:rPr lang="fr-FR" sz="1400" dirty="0" err="1" smtClean="0"/>
              <a:t>impatrié</a:t>
            </a:r>
            <a:r>
              <a:rPr lang="fr-FR" sz="1400" dirty="0" smtClean="0"/>
              <a:t>…)</a:t>
            </a:r>
          </a:p>
          <a:p>
            <a:pPr marL="1535875" lvl="3" indent="-457200">
              <a:lnSpc>
                <a:spcPct val="80000"/>
              </a:lnSpc>
              <a:buFont typeface="Courier New" pitchFamily="49" charset="0"/>
              <a:buChar char="o"/>
              <a:defRPr/>
            </a:pPr>
            <a:endParaRPr lang="fr-FR" sz="1400" dirty="0" smtClean="0"/>
          </a:p>
          <a:p>
            <a:pPr marL="1031875" lvl="1" indent="-457200">
              <a:lnSpc>
                <a:spcPct val="80000"/>
              </a:lnSpc>
              <a:spcAft>
                <a:spcPts val="1200"/>
              </a:spcAft>
              <a:buFont typeface="Wingdings" pitchFamily="2" charset="2"/>
              <a:buChar char="Ø"/>
              <a:defRPr/>
            </a:pPr>
            <a:r>
              <a:rPr lang="fr-FR" sz="1600" dirty="0" smtClean="0"/>
              <a:t>Article 1649 AB : obligations déclaratives du trustee:</a:t>
            </a:r>
          </a:p>
          <a:p>
            <a:pPr marL="1535875" lvl="3" indent="-457200">
              <a:lnSpc>
                <a:spcPct val="80000"/>
              </a:lnSpc>
              <a:defRPr/>
            </a:pPr>
            <a:r>
              <a:rPr lang="fr-FR" sz="1400" dirty="0" smtClean="0"/>
              <a:t>Déclaration de la constitution, modification, extinction ainsi que du contenu des termes du trust</a:t>
            </a:r>
          </a:p>
          <a:p>
            <a:pPr marL="1535875" lvl="3" indent="-457200">
              <a:lnSpc>
                <a:spcPct val="80000"/>
              </a:lnSpc>
              <a:defRPr/>
            </a:pPr>
            <a:r>
              <a:rPr lang="fr-FR" sz="1400" dirty="0" smtClean="0"/>
              <a:t>Déclaration annuelle de la valeur des biens du trust</a:t>
            </a:r>
          </a:p>
          <a:p>
            <a:pPr marL="1535875" lvl="3" indent="-457200">
              <a:lnSpc>
                <a:spcPct val="80000"/>
              </a:lnSpc>
              <a:defRPr/>
            </a:pPr>
            <a:r>
              <a:rPr lang="fr-FR" sz="1400" dirty="0" smtClean="0"/>
              <a:t>Sanction en cas d’absence de déclaration : 10.000 € ou 5% de la valeur des biens du trust</a:t>
            </a:r>
          </a:p>
          <a:p>
            <a:pPr marL="1031875" lvl="1" indent="-457200">
              <a:lnSpc>
                <a:spcPct val="80000"/>
              </a:lnSpc>
              <a:spcBef>
                <a:spcPts val="1800"/>
              </a:spcBef>
              <a:spcAft>
                <a:spcPts val="1200"/>
              </a:spcAft>
              <a:buFont typeface="Wingdings" pitchFamily="2" charset="2"/>
              <a:buChar char="Ø"/>
              <a:defRPr/>
            </a:pPr>
            <a:r>
              <a:rPr lang="fr-FR" sz="1600" dirty="0" smtClean="0"/>
              <a:t>Non application du prélèvement aux Pension Trusts</a:t>
            </a:r>
          </a:p>
          <a:p>
            <a:pPr marL="1031875" lvl="1" indent="-457200">
              <a:lnSpc>
                <a:spcPct val="80000"/>
              </a:lnSpc>
              <a:spcAft>
                <a:spcPts val="1200"/>
              </a:spcAft>
              <a:buFont typeface="Wingdings" pitchFamily="2" charset="2"/>
              <a:buChar char="Ø"/>
              <a:defRPr/>
            </a:pPr>
            <a:r>
              <a:rPr lang="fr-FR" sz="1600" dirty="0" smtClean="0"/>
              <a:t>Entrée en vigueur : publication de la loi</a:t>
            </a:r>
          </a:p>
          <a:p>
            <a:pPr marL="1031875" lvl="1" indent="-457200">
              <a:lnSpc>
                <a:spcPct val="80000"/>
              </a:lnSpc>
              <a:spcAft>
                <a:spcPts val="1200"/>
              </a:spcAft>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110</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8.6.  Aspect internationaux : Trusts (7/8)</a:t>
            </a:r>
          </a:p>
        </p:txBody>
      </p:sp>
      <p:sp>
        <p:nvSpPr>
          <p:cNvPr id="3" name="Espace réservé du texte 2"/>
          <p:cNvSpPr>
            <a:spLocks noGrp="1"/>
          </p:cNvSpPr>
          <p:nvPr>
            <p:ph type="body" sz="quarter" idx="11"/>
          </p:nvPr>
        </p:nvSpPr>
        <p:spPr>
          <a:xfrm>
            <a:off x="519113" y="2022475"/>
            <a:ext cx="8196262" cy="4105275"/>
          </a:xfrm>
        </p:spPr>
        <p:txBody>
          <a:bodyPr/>
          <a:lstStyle/>
          <a:p>
            <a:pPr marL="342900" lvl="1" indent="-342900" eaLnBrk="1" hangingPunct="1">
              <a:lnSpc>
                <a:spcPct val="80000"/>
              </a:lnSpc>
              <a:buFont typeface="Wingdings" pitchFamily="2" charset="2"/>
              <a:buChar char="Ø"/>
              <a:defRPr/>
            </a:pPr>
            <a:r>
              <a:rPr lang="fr-FR" sz="1600" b="1" dirty="0" smtClean="0"/>
              <a:t>Le rescrit n°2011/37 en date du 23 décembre 2011 a apporté quelques précisions:</a:t>
            </a:r>
          </a:p>
          <a:p>
            <a:pPr marL="1031875" lvl="1" indent="-457200">
              <a:lnSpc>
                <a:spcPct val="80000"/>
              </a:lnSpc>
              <a:buAutoNum type="arabicParenR"/>
              <a:defRPr/>
            </a:pPr>
            <a:r>
              <a:rPr lang="fr-FR" sz="1200" dirty="0" smtClean="0"/>
              <a:t>les trusts « d’affaires » </a:t>
            </a:r>
            <a:r>
              <a:rPr lang="fr-FR" sz="1200" b="1" dirty="0" smtClean="0"/>
              <a:t>constitués par les personnes morales pour leur propre compte </a:t>
            </a:r>
            <a:r>
              <a:rPr lang="fr-FR" sz="1200" dirty="0" smtClean="0"/>
              <a:t>ainsi que les trusts constitués </a:t>
            </a:r>
            <a:r>
              <a:rPr lang="fr-FR" sz="1200" b="1" dirty="0" smtClean="0"/>
              <a:t>en vue de gérer les droits à pension</a:t>
            </a:r>
            <a:r>
              <a:rPr lang="fr-FR" sz="1200" dirty="0" smtClean="0"/>
              <a:t> acquis par les employés d’une entreprise au titre de leur travail dans la société </a:t>
            </a:r>
            <a:r>
              <a:rPr lang="fr-FR" sz="1200" u="sng" dirty="0" smtClean="0"/>
              <a:t>ne sont pas concernés par les obligations déclaratives</a:t>
            </a:r>
            <a:r>
              <a:rPr lang="fr-FR" sz="1200" dirty="0" smtClean="0"/>
              <a:t> introduites par l’article 1649 AB du code général des impôts</a:t>
            </a:r>
          </a:p>
          <a:p>
            <a:pPr marL="1031875" lvl="1" indent="-457200">
              <a:lnSpc>
                <a:spcPct val="80000"/>
              </a:lnSpc>
              <a:buAutoNum type="arabicParenR"/>
              <a:defRPr/>
            </a:pPr>
            <a:r>
              <a:rPr lang="fr-FR" sz="1200" dirty="0" smtClean="0"/>
              <a:t>les trusts dont le constituant et l’ensemble des bénéficiaires sont tous des personnes </a:t>
            </a:r>
            <a:r>
              <a:rPr lang="fr-FR" sz="1200" b="1" dirty="0" smtClean="0"/>
              <a:t>non-résidentes</a:t>
            </a:r>
            <a:r>
              <a:rPr lang="fr-FR" sz="1200" dirty="0" smtClean="0"/>
              <a:t> de France et </a:t>
            </a:r>
            <a:r>
              <a:rPr lang="fr-FR" sz="1200" b="1" dirty="0" smtClean="0"/>
              <a:t>dont les actifs situés en France sont constitués exclusivement de placements financiers</a:t>
            </a:r>
            <a:r>
              <a:rPr lang="fr-FR" sz="1200" dirty="0" smtClean="0"/>
              <a:t> au sens du droit français (en particulier, des valeurs mobilières représentant moins de 10% du capital de l’entité émettrice) ne sont concernés par les obligations déclaratives prévues par le premier alinéa de l’article 1649 AB du code général des impôts (et ne sont donc </a:t>
            </a:r>
            <a:r>
              <a:rPr lang="fr-FR" sz="1200" u="sng" dirty="0" smtClean="0"/>
              <a:t>tenus de déclarer leur existence, leur modification ou leur extinction, ainsi que le contenu de leur termes</a:t>
            </a:r>
            <a:r>
              <a:rPr lang="fr-FR" sz="1200" dirty="0" smtClean="0"/>
              <a:t> à l’administration fiscale française selon les modalités qui seront prochainement précisées par décret) </a:t>
            </a:r>
            <a:r>
              <a:rPr lang="fr-FR" sz="1200" b="1" dirty="0" smtClean="0"/>
              <a:t>que pour autant que ces placements financiers aient été placés dans le trust lors de sa constitution ou lors de modifications ultérieures</a:t>
            </a:r>
            <a:endParaRPr lang="fr-FR" sz="1200" dirty="0" smtClean="0"/>
          </a:p>
          <a:p>
            <a:pPr marL="1031875" lvl="1" indent="-457200">
              <a:lnSpc>
                <a:spcPct val="80000"/>
              </a:lnSpc>
              <a:buAutoNum type="arabicParenR"/>
              <a:defRPr/>
            </a:pPr>
            <a:r>
              <a:rPr lang="fr-FR" sz="1200" dirty="0" smtClean="0"/>
              <a:t>Les trusts autres que ceux mentionnés ci-dessus, concernés par les obligations déclaratives prévues au 1</a:t>
            </a:r>
            <a:r>
              <a:rPr lang="fr-FR" sz="1200" baseline="30000" dirty="0" smtClean="0"/>
              <a:t>er</a:t>
            </a:r>
            <a:r>
              <a:rPr lang="fr-FR" sz="1200" dirty="0" smtClean="0"/>
              <a:t> alinéa de l’article 1649 AB du CGI  (déclaration de l’existence, la modification ou l’extinction, ainsi que du contenu de leurs termes, selon des modalités qui seront précisées ultérieurement par décret) sous peine d’une sanction pouvant aller jusqu’à 5% de l’actif total du trust : </a:t>
            </a:r>
            <a:br>
              <a:rPr lang="fr-FR" sz="1200" dirty="0" smtClean="0"/>
            </a:br>
            <a:r>
              <a:rPr lang="fr-FR" sz="1200" dirty="0" smtClean="0"/>
              <a:t>·         </a:t>
            </a:r>
            <a:r>
              <a:rPr lang="fr-FR" sz="1200" b="1" dirty="0" smtClean="0"/>
              <a:t>Trusts existant au 31 juillet 2011</a:t>
            </a:r>
            <a:r>
              <a:rPr lang="fr-FR" sz="1200" dirty="0" smtClean="0"/>
              <a:t> </a:t>
            </a:r>
            <a:br>
              <a:rPr lang="fr-FR" sz="1200" dirty="0" smtClean="0"/>
            </a:br>
            <a:r>
              <a:rPr lang="fr-FR" sz="1200" dirty="0" smtClean="0"/>
              <a:t>·         Trusts constitués, modifiés ou démantelés </a:t>
            </a:r>
            <a:r>
              <a:rPr lang="fr-FR" sz="1200" b="1" dirty="0" smtClean="0"/>
              <a:t>depuis cette date</a:t>
            </a:r>
            <a:r>
              <a:rPr lang="fr-FR" sz="1200" dirty="0" smtClean="0"/>
              <a:t> </a:t>
            </a:r>
            <a:br>
              <a:rPr lang="fr-FR" sz="1200" dirty="0" smtClean="0"/>
            </a:br>
            <a:endParaRPr lang="fr-FR" sz="1200" dirty="0" smtClean="0"/>
          </a:p>
          <a:p>
            <a:pPr marL="1031875" lvl="1" indent="-457200">
              <a:lnSpc>
                <a:spcPct val="80000"/>
              </a:lnSpc>
              <a:spcAft>
                <a:spcPts val="1200"/>
              </a:spcAft>
              <a:buNone/>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111</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468438"/>
            <a:ext cx="8196262" cy="433387"/>
          </a:xfrm>
        </p:spPr>
        <p:txBody>
          <a:bodyPr/>
          <a:lstStyle/>
          <a:p>
            <a:pPr>
              <a:buNone/>
            </a:pPr>
            <a:r>
              <a:rPr lang="fr-FR" b="1" dirty="0" smtClean="0">
                <a:latin typeface="Arial" charset="0"/>
                <a:cs typeface="Arial" charset="0"/>
              </a:rPr>
              <a:t>8.6.  Aspect internationaux : Trusts (8/8)</a:t>
            </a:r>
          </a:p>
        </p:txBody>
      </p:sp>
      <p:sp>
        <p:nvSpPr>
          <p:cNvPr id="3" name="Espace réservé du texte 2"/>
          <p:cNvSpPr>
            <a:spLocks noGrp="1"/>
          </p:cNvSpPr>
          <p:nvPr>
            <p:ph type="body" sz="quarter" idx="11"/>
          </p:nvPr>
        </p:nvSpPr>
        <p:spPr>
          <a:xfrm>
            <a:off x="500034" y="2214554"/>
            <a:ext cx="8196262" cy="4105275"/>
          </a:xfrm>
        </p:spPr>
        <p:txBody>
          <a:bodyPr/>
          <a:lstStyle/>
          <a:p>
            <a:pPr marL="342900" lvl="1" indent="-342900" eaLnBrk="1" hangingPunct="1">
              <a:lnSpc>
                <a:spcPct val="80000"/>
              </a:lnSpc>
              <a:spcBef>
                <a:spcPts val="1800"/>
              </a:spcBef>
              <a:spcAft>
                <a:spcPts val="600"/>
              </a:spcAft>
              <a:buFont typeface="Wingdings" pitchFamily="2" charset="2"/>
              <a:buChar char="Ø"/>
              <a:defRPr/>
            </a:pPr>
            <a:r>
              <a:rPr lang="fr-FR" sz="1600" dirty="0" smtClean="0"/>
              <a:t>Le décret d’application annoncé par le rescrit va préciser les modalités déclaratives mais ne devrait pas remettre en cause les principes contenus dans le rescrit</a:t>
            </a:r>
            <a:endParaRPr lang="fr-FR" sz="1600" b="1" dirty="0" smtClean="0"/>
          </a:p>
          <a:p>
            <a:pPr marL="342900" lvl="1" indent="-342900" eaLnBrk="1" hangingPunct="1">
              <a:lnSpc>
                <a:spcPct val="80000"/>
              </a:lnSpc>
              <a:spcBef>
                <a:spcPts val="1800"/>
              </a:spcBef>
              <a:spcAft>
                <a:spcPts val="600"/>
              </a:spcAft>
              <a:buFont typeface="Wingdings" pitchFamily="2" charset="2"/>
              <a:buChar char="Ø"/>
              <a:defRPr/>
            </a:pPr>
            <a:r>
              <a:rPr lang="fr-FR" sz="1600" dirty="0" smtClean="0"/>
              <a:t>la question qui va se poser est celle de la portée du décret :</a:t>
            </a:r>
          </a:p>
          <a:p>
            <a:pPr marL="742950" lvl="1" algn="just">
              <a:lnSpc>
                <a:spcPct val="80000"/>
              </a:lnSpc>
              <a:spcBef>
                <a:spcPts val="0"/>
              </a:spcBef>
              <a:buFont typeface="Arial" charset="0"/>
              <a:buChar char="•"/>
              <a:defRPr/>
            </a:pPr>
            <a:r>
              <a:rPr lang="fr-FR" sz="1400" dirty="0" smtClean="0"/>
              <a:t>l’entrée en vigueur des obligations déclaratives est en principe différée à sa publication</a:t>
            </a:r>
          </a:p>
          <a:p>
            <a:pPr marL="742950" lvl="1" algn="just">
              <a:lnSpc>
                <a:spcPct val="80000"/>
              </a:lnSpc>
              <a:spcBef>
                <a:spcPts val="600"/>
              </a:spcBef>
              <a:buFont typeface="Arial" charset="0"/>
              <a:buChar char="•"/>
              <a:defRPr/>
            </a:pPr>
            <a:r>
              <a:rPr lang="fr-FR" sz="1400" dirty="0" smtClean="0"/>
              <a:t>Faut-il alors conclure à la non-application des obligations déclaratives incombant au trustee, dans l’hypothèse où le trust aurait cessé d’exister au moment de cette publication ?</a:t>
            </a:r>
          </a:p>
          <a:p>
            <a:pPr marL="342900" lvl="1" indent="-342900" eaLnBrk="1" hangingPunct="1">
              <a:lnSpc>
                <a:spcPct val="80000"/>
              </a:lnSpc>
              <a:spcBef>
                <a:spcPts val="2400"/>
              </a:spcBef>
              <a:spcAft>
                <a:spcPts val="0"/>
              </a:spcAft>
              <a:buFont typeface="Wingdings" pitchFamily="2" charset="2"/>
              <a:buChar char="Ø"/>
              <a:defRPr/>
            </a:pPr>
            <a:r>
              <a:rPr lang="fr-FR" sz="1600" dirty="0" smtClean="0"/>
              <a:t>Interprétations possibles :</a:t>
            </a:r>
          </a:p>
          <a:p>
            <a:pPr marL="742950" lvl="1" algn="just">
              <a:lnSpc>
                <a:spcPct val="80000"/>
              </a:lnSpc>
              <a:spcBef>
                <a:spcPts val="600"/>
              </a:spcBef>
              <a:buFont typeface="Arial" charset="0"/>
              <a:buChar char="•"/>
              <a:defRPr/>
            </a:pPr>
            <a:r>
              <a:rPr lang="fr-FR" sz="1400" dirty="0" smtClean="0"/>
              <a:t>Le futur décret est une condition d’applicabilité de l’obligation déclarative prévue à l’article 1649 AB </a:t>
            </a:r>
            <a:r>
              <a:rPr lang="fr-FR" sz="1400" dirty="0" smtClean="0">
                <a:sym typeface="Wingdings" pitchFamily="2" charset="2"/>
              </a:rPr>
              <a:t></a:t>
            </a:r>
            <a:r>
              <a:rPr lang="fr-FR" sz="1400" dirty="0" smtClean="0"/>
              <a:t> un trust qui n’existerait plus au jour de l’entrée en vigueur du décret ne saurait être astreint à des obligations déclaratives</a:t>
            </a:r>
          </a:p>
          <a:p>
            <a:pPr marL="742950" lvl="1" algn="just">
              <a:lnSpc>
                <a:spcPct val="80000"/>
              </a:lnSpc>
              <a:spcBef>
                <a:spcPts val="600"/>
              </a:spcBef>
              <a:buFont typeface="Arial" charset="0"/>
              <a:buChar char="•"/>
              <a:defRPr/>
            </a:pPr>
            <a:r>
              <a:rPr lang="fr-FR" sz="1400" dirty="0" smtClean="0"/>
              <a:t>En vertu du rescrit déjà publié l’administrateur d’un trust doit déposer une déclaration relative aux trusts existant à la date du 31 juillet 2011</a:t>
            </a:r>
          </a:p>
          <a:p>
            <a:pPr marL="342900" lvl="1" indent="-342900" eaLnBrk="1" hangingPunct="1">
              <a:lnSpc>
                <a:spcPct val="80000"/>
              </a:lnSpc>
              <a:spcBef>
                <a:spcPts val="2400"/>
              </a:spcBef>
              <a:spcAft>
                <a:spcPts val="0"/>
              </a:spcAft>
              <a:buFont typeface="Wingdings" pitchFamily="2" charset="2"/>
              <a:buChar char="Ø"/>
              <a:defRPr/>
            </a:pPr>
            <a:r>
              <a:rPr lang="fr-FR" sz="1600" dirty="0" smtClean="0"/>
              <a:t>L’AFG a saisi la DLF du cas des Unit Trust (OPCVM étranger), afin d’obtenir la précision qu’ils ne sont pas soumis aux obligations déclaratives visant les trusts étrangers</a:t>
            </a:r>
          </a:p>
          <a:p>
            <a:pPr marL="594900" lvl="2" indent="-342900" eaLnBrk="1" hangingPunct="1">
              <a:lnSpc>
                <a:spcPct val="80000"/>
              </a:lnSpc>
              <a:buNone/>
              <a:defRPr/>
            </a:pPr>
            <a:endParaRPr lang="fr-FR" sz="1400" dirty="0" smtClean="0"/>
          </a:p>
          <a:p>
            <a:pPr marL="1031875" lvl="1" indent="-457200">
              <a:lnSpc>
                <a:spcPct val="80000"/>
              </a:lnSpc>
              <a:spcAft>
                <a:spcPts val="1200"/>
              </a:spcAft>
              <a:buNone/>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112</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p:cNvSpPr>
            <a:spLocks noGrp="1"/>
          </p:cNvSpPr>
          <p:nvPr>
            <p:ph type="body" sz="quarter" idx="4294967295"/>
          </p:nvPr>
        </p:nvSpPr>
        <p:spPr>
          <a:xfrm>
            <a:off x="519113" y="1214422"/>
            <a:ext cx="8196262" cy="687403"/>
          </a:xfrm>
        </p:spPr>
        <p:txBody>
          <a:bodyPr/>
          <a:lstStyle/>
          <a:p>
            <a:pPr>
              <a:buNone/>
            </a:pPr>
            <a:r>
              <a:rPr lang="fr-FR" b="1" dirty="0" smtClean="0">
                <a:latin typeface="Arial" charset="0"/>
                <a:cs typeface="Arial" charset="0"/>
              </a:rPr>
              <a:t>8.7.  Aspect internationaux : Contrats d’assurance-vie souscrits par un non-résident</a:t>
            </a:r>
          </a:p>
        </p:txBody>
      </p:sp>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None/>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Amendement Carrez modifiant les règles de territorialité applicable en matière d’assurance-vie (auparavant le prélèvement s’appliquait si le souscripteur était résident de France au moment de la souscription)</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r>
              <a:rPr lang="fr-FR" sz="1600" dirty="0" smtClean="0"/>
              <a:t>Prélèvement 990 i du CGI (25%) applicable si :</a:t>
            </a:r>
          </a:p>
          <a:p>
            <a:pPr marL="1535875" lvl="3" indent="-457200">
              <a:lnSpc>
                <a:spcPct val="80000"/>
              </a:lnSpc>
              <a:defRPr/>
            </a:pPr>
            <a:r>
              <a:rPr lang="fr-FR" sz="1400" dirty="0" smtClean="0"/>
              <a:t>Le bénéficiaire est résident de France et l’a été pendant au moins 6 ans sur les 10 années précédentes, ou</a:t>
            </a:r>
          </a:p>
          <a:p>
            <a:pPr marL="1535875" lvl="3" indent="-457200">
              <a:lnSpc>
                <a:spcPct val="80000"/>
              </a:lnSpc>
              <a:defRPr/>
            </a:pPr>
            <a:r>
              <a:rPr lang="fr-FR" sz="1400" dirty="0" smtClean="0"/>
              <a:t>L’assuré est résident de France au moment de son décès</a:t>
            </a:r>
          </a:p>
          <a:p>
            <a:pPr marL="1031875" lvl="1" indent="-457200">
              <a:lnSpc>
                <a:spcPct val="80000"/>
              </a:lnSpc>
              <a:buNone/>
              <a:defRPr/>
            </a:pPr>
            <a:r>
              <a:rPr lang="fr-FR" sz="1400" dirty="0" smtClean="0"/>
              <a:t>	(</a:t>
            </a:r>
            <a:r>
              <a:rPr lang="fr-FR" sz="1400" i="1" dirty="0" smtClean="0"/>
              <a:t>Remarques : le taux du 990 i est passé de 20% à 25% pour la fraction de part taxable de chaque bénéficiaire excédant 902.838 € (i.e. excédant 1.055.338 € puisqu’il n’y a pas de taxation sur les 152.000 premiers euros</a:t>
            </a:r>
            <a:r>
              <a:rPr lang="fr-FR" sz="1400" dirty="0" smtClean="0"/>
              <a:t>) </a:t>
            </a:r>
          </a:p>
          <a:p>
            <a:pPr marL="1535875" lvl="3" indent="-457200">
              <a:lnSpc>
                <a:spcPct val="80000"/>
              </a:lnSpc>
              <a:buFont typeface="Courier New" pitchFamily="49" charset="0"/>
              <a:buChar char="o"/>
              <a:defRPr/>
            </a:pPr>
            <a:endParaRPr lang="fr-FR" sz="1400" dirty="0" smtClean="0"/>
          </a:p>
          <a:p>
            <a:pPr marL="1031875" lvl="1" indent="-457200">
              <a:lnSpc>
                <a:spcPct val="80000"/>
              </a:lnSpc>
              <a:buFont typeface="Wingdings" pitchFamily="2" charset="2"/>
              <a:buChar char="Ø"/>
              <a:defRPr/>
            </a:pPr>
            <a:r>
              <a:rPr lang="fr-FR" sz="1600" dirty="0" smtClean="0"/>
              <a:t>Pas de taxation selon le lieu de situation des biens par analogie avec l’article 750 ter du CGI (pour éviter de pénaliser les assureurs français)</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r>
              <a:rPr lang="fr-FR" sz="1600" dirty="0" smtClean="0"/>
              <a:t>Entrée en vigueur : décès intervenus à compter de la publication de la loi</a:t>
            </a:r>
          </a:p>
          <a:p>
            <a:pPr marL="1031875" lvl="1" indent="-457200">
              <a:lnSpc>
                <a:spcPct val="80000"/>
              </a:lnSpc>
              <a:buFont typeface="Wingdings" pitchFamily="2" charset="2"/>
              <a:buChar char="Ø"/>
              <a:defRPr/>
            </a:pPr>
            <a:endParaRPr lang="fr-FR" sz="1600" dirty="0" smtClean="0"/>
          </a:p>
          <a:p>
            <a:pPr marL="1031875" lvl="1" indent="-457200">
              <a:lnSpc>
                <a:spcPct val="80000"/>
              </a:lnSpc>
              <a:buNone/>
              <a:defRPr/>
            </a:pPr>
            <a:endParaRPr lang="fr-FR" sz="1000" dirty="0" smtClean="0"/>
          </a:p>
          <a:p>
            <a:pPr marL="726775" indent="-457200">
              <a:lnSpc>
                <a:spcPct val="80000"/>
              </a:lnSpc>
              <a:buNone/>
              <a:defRPr/>
            </a:pPr>
            <a:r>
              <a:rPr lang="fr-FR" sz="1600" i="1" dirty="0" smtClean="0"/>
              <a:t>    </a:t>
            </a:r>
            <a:endParaRPr lang="fr-FR" sz="1600" dirty="0" smtClean="0"/>
          </a:p>
          <a:p>
            <a:pPr marL="1031875" lvl="1" indent="-457200">
              <a:lnSpc>
                <a:spcPct val="80000"/>
              </a:lnSpc>
              <a:buNone/>
              <a:defRPr/>
            </a:pPr>
            <a:endParaRPr lang="fr-FR" dirty="0" smtClean="0">
              <a:solidFill>
                <a:schemeClr val="tx1"/>
              </a:solidFill>
            </a:endParaRPr>
          </a:p>
          <a:p>
            <a:pPr>
              <a:defRPr/>
            </a:pPr>
            <a:endParaRPr lang="fr-FR" dirty="0"/>
          </a:p>
        </p:txBody>
      </p:sp>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113</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114</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(1/11)</a:t>
            </a:r>
          </a:p>
        </p:txBody>
      </p:sp>
      <p:sp>
        <p:nvSpPr>
          <p:cNvPr id="8" name="Espace réservé du contenu 2"/>
          <p:cNvSpPr txBox="1">
            <a:spLocks/>
          </p:cNvSpPr>
          <p:nvPr/>
        </p:nvSpPr>
        <p:spPr>
          <a:xfrm>
            <a:off x="428596" y="2071678"/>
            <a:ext cx="8229600" cy="3429024"/>
          </a:xfrm>
          <a:prstGeom prst="rect">
            <a:avLst/>
          </a:prstGeom>
        </p:spPr>
        <p:txBody>
          <a:bodyPr/>
          <a:lstStyle/>
          <a:p>
            <a:pPr marL="342900" lvl="1" indent="-342900">
              <a:lnSpc>
                <a:spcPct val="80000"/>
              </a:lnSpc>
              <a:spcBef>
                <a:spcPts val="1800"/>
              </a:spcBef>
              <a:spcAft>
                <a:spcPts val="600"/>
              </a:spcAft>
              <a:buFont typeface="Wingdings" pitchFamily="2" charset="2"/>
              <a:buChar char="Ø"/>
              <a:defRPr/>
            </a:pPr>
            <a:r>
              <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Imposition des </a:t>
            </a:r>
            <a:r>
              <a:rPr lang="fr-FR" sz="2000" dirty="0" smtClean="0">
                <a:solidFill>
                  <a:srgbClr val="13294A"/>
                </a:solidFill>
                <a:latin typeface="Arial" pitchFamily="34" charset="0"/>
                <a:cs typeface="Arial" pitchFamily="34" charset="0"/>
              </a:rPr>
              <a:t>dividendes entrants </a:t>
            </a:r>
            <a:r>
              <a:rPr lang="fr-FR" dirty="0" smtClean="0">
                <a:solidFill>
                  <a:srgbClr val="13294A"/>
                </a:solidFill>
                <a:latin typeface="Arial" pitchFamily="34" charset="0"/>
                <a:cs typeface="Arial" pitchFamily="34" charset="0"/>
              </a:rPr>
              <a:t>(</a:t>
            </a:r>
            <a:r>
              <a:rPr lang="fr-FR" b="1" dirty="0" smtClean="0">
                <a:solidFill>
                  <a:srgbClr val="13294A"/>
                </a:solidFill>
                <a:latin typeface="Arial" pitchFamily="34" charset="0"/>
                <a:cs typeface="Arial" pitchFamily="34" charset="0"/>
              </a:rPr>
              <a:t>CJUE 10 février 2011 </a:t>
            </a:r>
            <a:r>
              <a:rPr lang="fr-FR" b="1" dirty="0" err="1" smtClean="0">
                <a:solidFill>
                  <a:srgbClr val="13294A"/>
                </a:solidFill>
                <a:latin typeface="Arial" pitchFamily="34" charset="0"/>
                <a:cs typeface="Arial" pitchFamily="34" charset="0"/>
              </a:rPr>
              <a:t>aff</a:t>
            </a:r>
            <a:r>
              <a:rPr lang="fr-FR" b="1" dirty="0" smtClean="0">
                <a:solidFill>
                  <a:srgbClr val="13294A"/>
                </a:solidFill>
                <a:latin typeface="Arial" pitchFamily="34" charset="0"/>
                <a:cs typeface="Arial" pitchFamily="34" charset="0"/>
              </a:rPr>
              <a:t>. 436/08 et 437/08, 3</a:t>
            </a:r>
            <a:r>
              <a:rPr lang="fr-FR" b="1" baseline="30000" dirty="0" smtClean="0">
                <a:solidFill>
                  <a:srgbClr val="13294A"/>
                </a:solidFill>
                <a:latin typeface="Arial" pitchFamily="34" charset="0"/>
                <a:cs typeface="Arial" pitchFamily="34" charset="0"/>
              </a:rPr>
              <a:t>e</a:t>
            </a:r>
            <a:r>
              <a:rPr lang="fr-FR" b="1" dirty="0" smtClean="0">
                <a:solidFill>
                  <a:srgbClr val="13294A"/>
                </a:solidFill>
                <a:latin typeface="Arial" pitchFamily="34" charset="0"/>
                <a:cs typeface="Arial" pitchFamily="34" charset="0"/>
              </a:rPr>
              <a:t> ch., </a:t>
            </a:r>
            <a:r>
              <a:rPr lang="fr-FR" b="1" dirty="0" err="1" smtClean="0">
                <a:solidFill>
                  <a:srgbClr val="13294A"/>
                </a:solidFill>
                <a:latin typeface="Arial" pitchFamily="34" charset="0"/>
                <a:cs typeface="Arial" pitchFamily="34" charset="0"/>
              </a:rPr>
              <a:t>Haribo</a:t>
            </a:r>
            <a:r>
              <a:rPr lang="fr-FR" dirty="0" smtClean="0">
                <a:solidFill>
                  <a:srgbClr val="13294A"/>
                </a:solidFill>
                <a:latin typeface="Arial" pitchFamily="34" charset="0"/>
                <a:cs typeface="Arial" pitchFamily="34" charset="0"/>
              </a:rPr>
              <a:t>)</a:t>
            </a:r>
            <a:endParaRPr kumimoji="0" lang="fr-FR"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669925" marR="0" lvl="1" indent="-2698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Un Etat qui élimine la double imposition économique en interne doit l’éliminer aussi pour les dividendes de pays tiers</a:t>
            </a:r>
          </a:p>
          <a:p>
            <a:pPr marL="669925" marR="0" lvl="1" indent="-2698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Sous condition éventuelle d’un accord d'assistance administrative mutuelle pour vérifier le niveau d'imposition effectif de la société étrangère distributrice (mais pas d’une assistance au recouvrement) </a:t>
            </a:r>
          </a:p>
          <a:p>
            <a:pPr marL="669925" marR="0" lvl="1" indent="-2698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Possibilité de panacher imputation (dividendes étrangers) et exonération (dividendes nationaux) si  leurs effets sont globalement équivalents </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endParaRPr kumimoji="0" lang="fr-FR" sz="20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115</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(2/11)</a:t>
            </a:r>
          </a:p>
        </p:txBody>
      </p:sp>
      <p:sp>
        <p:nvSpPr>
          <p:cNvPr id="8" name="Espace réservé du contenu 2"/>
          <p:cNvSpPr txBox="1">
            <a:spLocks/>
          </p:cNvSpPr>
          <p:nvPr/>
        </p:nvSpPr>
        <p:spPr>
          <a:xfrm>
            <a:off x="285720" y="2071678"/>
            <a:ext cx="8715404" cy="4786322"/>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dirty="0" smtClean="0">
                <a:solidFill>
                  <a:srgbClr val="13294A"/>
                </a:solidFill>
                <a:latin typeface="Arial" pitchFamily="34" charset="0"/>
                <a:cs typeface="Arial" pitchFamily="34" charset="0"/>
              </a:rPr>
              <a:t>Transfert du siège des sociétés (</a:t>
            </a:r>
            <a:r>
              <a:rPr lang="fr-FR" b="1" dirty="0" smtClean="0">
                <a:solidFill>
                  <a:srgbClr val="13294A"/>
                </a:solidFill>
                <a:latin typeface="Arial" pitchFamily="34" charset="0"/>
                <a:cs typeface="Arial" pitchFamily="34" charset="0"/>
              </a:rPr>
              <a:t>CJUE 29 novembre 2011 </a:t>
            </a:r>
            <a:r>
              <a:rPr lang="fr-FR" b="1" dirty="0" err="1" smtClean="0">
                <a:solidFill>
                  <a:srgbClr val="13294A"/>
                </a:solidFill>
                <a:latin typeface="Arial" pitchFamily="34" charset="0"/>
                <a:cs typeface="Arial" pitchFamily="34" charset="0"/>
              </a:rPr>
              <a:t>aff</a:t>
            </a:r>
            <a:r>
              <a:rPr lang="fr-FR" b="1" dirty="0" smtClean="0">
                <a:solidFill>
                  <a:srgbClr val="13294A"/>
                </a:solidFill>
                <a:latin typeface="Arial" pitchFamily="34" charset="0"/>
                <a:cs typeface="Arial" pitchFamily="34" charset="0"/>
              </a:rPr>
              <a:t>. 371/10, Gr. </a:t>
            </a:r>
            <a:r>
              <a:rPr lang="fr-FR" b="1" dirty="0" err="1" smtClean="0">
                <a:solidFill>
                  <a:srgbClr val="13294A"/>
                </a:solidFill>
                <a:latin typeface="Arial" pitchFamily="34" charset="0"/>
                <a:cs typeface="Arial" pitchFamily="34" charset="0"/>
              </a:rPr>
              <a:t>ch</a:t>
            </a:r>
            <a:r>
              <a:rPr lang="fr-FR" b="1" dirty="0" smtClean="0">
                <a:solidFill>
                  <a:srgbClr val="13294A"/>
                </a:solidFill>
                <a:latin typeface="Arial" pitchFamily="34" charset="0"/>
                <a:cs typeface="Arial" pitchFamily="34" charset="0"/>
              </a:rPr>
              <a:t>, National </a:t>
            </a:r>
            <a:r>
              <a:rPr lang="fr-FR" b="1" dirty="0" err="1" smtClean="0">
                <a:solidFill>
                  <a:srgbClr val="13294A"/>
                </a:solidFill>
                <a:latin typeface="Arial" pitchFamily="34" charset="0"/>
                <a:cs typeface="Arial" pitchFamily="34" charset="0"/>
              </a:rPr>
              <a:t>Grid</a:t>
            </a:r>
            <a:r>
              <a:rPr lang="fr-FR" b="1" dirty="0" smtClean="0">
                <a:solidFill>
                  <a:srgbClr val="13294A"/>
                </a:solidFill>
                <a:latin typeface="Arial" pitchFamily="34" charset="0"/>
                <a:cs typeface="Arial" pitchFamily="34" charset="0"/>
              </a:rPr>
              <a:t> Indus BV</a:t>
            </a:r>
            <a:r>
              <a:rPr lang="fr-FR" dirty="0" smtClean="0">
                <a:solidFill>
                  <a:srgbClr val="13294A"/>
                </a:solidFill>
                <a:latin typeface="Arial" pitchFamily="34" charset="0"/>
                <a:cs typeface="Arial" pitchFamily="34" charset="0"/>
              </a:rPr>
              <a:t>)</a:t>
            </a:r>
          </a:p>
          <a:p>
            <a:pPr marL="669925" marR="0" lvl="1" indent="-269875" defTabSz="914400" eaLnBrk="0" latinLnBrk="0" hangingPunct="0">
              <a:lnSpc>
                <a:spcPct val="100000"/>
              </a:lnSpc>
              <a:spcBef>
                <a:spcPct val="20000"/>
              </a:spcBef>
              <a:spcAft>
                <a:spcPts val="600"/>
              </a:spcAft>
              <a:buClrTx/>
              <a:buSzTx/>
              <a:buFont typeface="Arial" pitchFamily="34" charset="0"/>
              <a:buChar char="•"/>
              <a:tabLst/>
              <a:defRPr/>
            </a:pPr>
            <a:r>
              <a:rPr lang="fr-FR" sz="1400" dirty="0" smtClean="0">
                <a:solidFill>
                  <a:srgbClr val="13294A"/>
                </a:solidFill>
                <a:latin typeface="Arial" pitchFamily="34" charset="0"/>
                <a:cs typeface="Arial" pitchFamily="34" charset="0"/>
              </a:rPr>
              <a:t>L’imposition immédiate des plus-values latentes lors du transfert de siège dans un autre Etat membre est une restriction à la liberté d’établissement car cela cause un désavantage de trésorerie</a:t>
            </a:r>
          </a:p>
          <a:p>
            <a:pPr marL="669925" marR="0" lvl="1" indent="-269875" defTabSz="914400" eaLnBrk="0" latinLnBrk="0" hangingPunct="0">
              <a:lnSpc>
                <a:spcPct val="100000"/>
              </a:lnSpc>
              <a:spcBef>
                <a:spcPct val="20000"/>
              </a:spcBef>
              <a:spcAft>
                <a:spcPts val="600"/>
              </a:spcAft>
              <a:buClrTx/>
              <a:buSzTx/>
              <a:buFont typeface="Arial" pitchFamily="34" charset="0"/>
              <a:buChar char="•"/>
              <a:tabLst/>
              <a:defRPr/>
            </a:pPr>
            <a:r>
              <a:rPr lang="fr-FR" sz="1400" dirty="0" smtClean="0">
                <a:solidFill>
                  <a:srgbClr val="13294A"/>
                </a:solidFill>
                <a:latin typeface="Arial" pitchFamily="34" charset="0"/>
                <a:cs typeface="Arial" pitchFamily="34" charset="0"/>
              </a:rPr>
              <a:t>Cela est acceptable au nom de la préservation de la répartition du pouvoir d’imposition</a:t>
            </a:r>
          </a:p>
          <a:p>
            <a:pPr marL="669925" lvl="1" indent="-269875" eaLnBrk="0" hangingPunct="0">
              <a:spcBef>
                <a:spcPct val="20000"/>
              </a:spcBef>
              <a:spcAft>
                <a:spcPts val="600"/>
              </a:spcAft>
              <a:buFont typeface="Arial" pitchFamily="34" charset="0"/>
              <a:buChar char="•"/>
              <a:defRPr/>
            </a:pPr>
            <a:r>
              <a:rPr lang="fr-FR" sz="1400" dirty="0" smtClean="0">
                <a:solidFill>
                  <a:srgbClr val="13294A"/>
                </a:solidFill>
                <a:latin typeface="Arial" pitchFamily="34" charset="0"/>
                <a:cs typeface="Arial" pitchFamily="34" charset="0"/>
              </a:rPr>
              <a:t>mais le dispositif n’est pas proportionné  à cet objectif</a:t>
            </a:r>
          </a:p>
          <a:p>
            <a:pPr marL="1127125" lvl="2" indent="-269875" eaLnBrk="0" hangingPunct="0">
              <a:spcBef>
                <a:spcPct val="20000"/>
              </a:spcBef>
              <a:spcAft>
                <a:spcPts val="600"/>
              </a:spcAft>
              <a:buFontTx/>
              <a:buChar char="-"/>
              <a:defRPr/>
            </a:pPr>
            <a:r>
              <a:rPr lang="fr-FR" sz="1200" dirty="0" smtClean="0">
                <a:solidFill>
                  <a:srgbClr val="13294A"/>
                </a:solidFill>
                <a:latin typeface="Arial" pitchFamily="34" charset="0"/>
                <a:cs typeface="Arial" pitchFamily="34" charset="0"/>
              </a:rPr>
              <a:t>Il n’est pas disproportionné du fait que l’Etat d’origine ne prend pas en compte la variation négative de valeur des actifs entre le moment du transfert et celui de la cession des actifs</a:t>
            </a:r>
          </a:p>
          <a:p>
            <a:pPr marL="1127125" lvl="2" indent="-269875" eaLnBrk="0" hangingPunct="0">
              <a:spcBef>
                <a:spcPct val="20000"/>
              </a:spcBef>
              <a:spcAft>
                <a:spcPts val="1200"/>
              </a:spcAft>
              <a:buFontTx/>
              <a:buChar char="-"/>
              <a:defRPr/>
            </a:pPr>
            <a:r>
              <a:rPr lang="fr-FR" sz="1200" dirty="0" smtClean="0">
                <a:solidFill>
                  <a:srgbClr val="13294A"/>
                </a:solidFill>
                <a:latin typeface="Arial" pitchFamily="34" charset="0"/>
                <a:cs typeface="Arial" pitchFamily="34" charset="0"/>
              </a:rPr>
              <a:t>Il est disproportionné du fait qu’il ne permet pas à la société de choisir une imposition différée pour éviter le désavantage de trésorerie</a:t>
            </a:r>
          </a:p>
          <a:p>
            <a:pPr marL="342900" lvl="1" indent="-342900" eaLnBrk="0" hangingPunct="0">
              <a:lnSpc>
                <a:spcPct val="80000"/>
              </a:lnSpc>
              <a:spcBef>
                <a:spcPts val="0"/>
              </a:spcBef>
              <a:spcAft>
                <a:spcPts val="600"/>
              </a:spcAft>
              <a:defRPr/>
            </a:pPr>
            <a:r>
              <a:rPr lang="fr-FR" dirty="0" smtClean="0">
                <a:solidFill>
                  <a:srgbClr val="13294A"/>
                </a:solidFill>
                <a:latin typeface="Arial" pitchFamily="34" charset="0"/>
                <a:cs typeface="Arial" pitchFamily="34" charset="0"/>
                <a:sym typeface="Wingdings" pitchFamily="2" charset="2"/>
              </a:rPr>
              <a:t>	 </a:t>
            </a:r>
            <a:r>
              <a:rPr lang="fr-FR" sz="1400" b="1" dirty="0" smtClean="0">
                <a:solidFill>
                  <a:srgbClr val="13294A"/>
                </a:solidFill>
                <a:latin typeface="Arial" pitchFamily="34" charset="0"/>
                <a:cs typeface="Arial" pitchFamily="34" charset="0"/>
              </a:rPr>
              <a:t>Impact de cet arrêt en France</a:t>
            </a:r>
          </a:p>
          <a:p>
            <a:pPr marL="1127125" lvl="2" indent="-269875" eaLnBrk="0" hangingPunct="0">
              <a:spcBef>
                <a:spcPct val="20000"/>
              </a:spcBef>
              <a:spcAft>
                <a:spcPts val="600"/>
              </a:spcAft>
              <a:buFontTx/>
              <a:buChar char="-"/>
              <a:defRPr/>
            </a:pPr>
            <a:r>
              <a:rPr lang="fr-FR" sz="1200" dirty="0" smtClean="0">
                <a:solidFill>
                  <a:srgbClr val="13294A"/>
                </a:solidFill>
                <a:latin typeface="Arial" pitchFamily="34" charset="0"/>
                <a:cs typeface="Arial" pitchFamily="34" charset="0"/>
              </a:rPr>
              <a:t>Une société française qui transfère son siège à l’étranger sans conserver d’établissement stable en France peut être considérée comme cessant d’être soumise à l’IS et devant donc être imposée immédiatement sur les plus-values latentes de son actif social, conformément aux dispositions de l’article 221, 2-al. 2 du CGI</a:t>
            </a:r>
          </a:p>
          <a:p>
            <a:pPr marL="1127125" lvl="2" indent="-269875" eaLnBrk="0" hangingPunct="0">
              <a:spcBef>
                <a:spcPct val="20000"/>
              </a:spcBef>
              <a:spcAft>
                <a:spcPts val="600"/>
              </a:spcAft>
              <a:buFontTx/>
              <a:buChar char="-"/>
              <a:defRPr/>
            </a:pPr>
            <a:r>
              <a:rPr lang="fr-FR" sz="1200" dirty="0" smtClean="0">
                <a:solidFill>
                  <a:srgbClr val="13294A"/>
                </a:solidFill>
                <a:latin typeface="Arial" pitchFamily="34" charset="0"/>
                <a:cs typeface="Arial" pitchFamily="34" charset="0"/>
              </a:rPr>
              <a:t>Cela est contraire à ce qu’affirme cet arrêt </a:t>
            </a:r>
            <a:r>
              <a:rPr lang="fr-FR" sz="1200" dirty="0" smtClean="0">
                <a:solidFill>
                  <a:srgbClr val="13294A"/>
                </a:solidFill>
                <a:latin typeface="Arial" pitchFamily="34" charset="0"/>
                <a:cs typeface="Arial" pitchFamily="34" charset="0"/>
                <a:sym typeface="Wingdings" pitchFamily="2" charset="2"/>
              </a:rPr>
              <a:t> </a:t>
            </a:r>
            <a:r>
              <a:rPr lang="fr-FR" sz="1200" dirty="0" smtClean="0">
                <a:solidFill>
                  <a:srgbClr val="13294A"/>
                </a:solidFill>
                <a:latin typeface="Arial" pitchFamily="34" charset="0"/>
                <a:cs typeface="Arial" pitchFamily="34" charset="0"/>
              </a:rPr>
              <a:t>il est possible que l’article 221, 2 soit réformé</a:t>
            </a:r>
          </a:p>
          <a:p>
            <a:pPr marL="1127125" lvl="2" indent="-269875" eaLnBrk="0" hangingPunct="0">
              <a:spcBef>
                <a:spcPct val="20000"/>
              </a:spcBef>
              <a:spcAft>
                <a:spcPts val="1200"/>
              </a:spcAft>
              <a:buFontTx/>
              <a:buChar char="-"/>
              <a:defRPr/>
            </a:pPr>
            <a:endParaRPr lang="fr-FR" sz="1400" dirty="0" smtClean="0">
              <a:solidFill>
                <a:srgbClr val="13294A"/>
              </a:solidFill>
              <a:latin typeface="Arial" pitchFamily="34" charset="0"/>
              <a:cs typeface="Arial" pitchFamily="34" charset="0"/>
            </a:endParaRP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endParaRPr lang="fr-FR" sz="1600" dirty="0" smtClean="0">
              <a:solidFill>
                <a:srgbClr val="13294A"/>
              </a:solidFill>
              <a:latin typeface="Arial" pitchFamily="34" charset="0"/>
              <a:cs typeface="Arial" pitchFamily="34" charset="0"/>
            </a:endParaRPr>
          </a:p>
          <a:p>
            <a:pPr marL="88900" marR="0" lvl="0" indent="-88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88900" marR="0" lvl="0" indent="-88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116</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(3/11)</a:t>
            </a:r>
          </a:p>
        </p:txBody>
      </p:sp>
      <p:sp>
        <p:nvSpPr>
          <p:cNvPr id="7" name="Espace réservé du contenu 2"/>
          <p:cNvSpPr txBox="1">
            <a:spLocks/>
          </p:cNvSpPr>
          <p:nvPr/>
        </p:nvSpPr>
        <p:spPr>
          <a:xfrm>
            <a:off x="428596" y="2071678"/>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Cas de non application de la directive « fusions » (</a:t>
            </a:r>
            <a:r>
              <a:rPr lang="fr-FR" b="1" dirty="0" smtClean="0">
                <a:solidFill>
                  <a:srgbClr val="13294A"/>
                </a:solidFill>
                <a:latin typeface="Arial" pitchFamily="34" charset="0"/>
                <a:cs typeface="Arial" pitchFamily="34" charset="0"/>
              </a:rPr>
              <a:t>CJUE 10 novembre 2011 </a:t>
            </a:r>
            <a:r>
              <a:rPr lang="fr-FR" b="1" dirty="0" err="1" smtClean="0">
                <a:solidFill>
                  <a:srgbClr val="13294A"/>
                </a:solidFill>
                <a:latin typeface="Arial" pitchFamily="34" charset="0"/>
                <a:cs typeface="Arial" pitchFamily="34" charset="0"/>
              </a:rPr>
              <a:t>aff</a:t>
            </a:r>
            <a:r>
              <a:rPr lang="fr-FR" b="1" dirty="0" smtClean="0">
                <a:solidFill>
                  <a:srgbClr val="13294A"/>
                </a:solidFill>
                <a:latin typeface="Arial" pitchFamily="34" charset="0"/>
                <a:cs typeface="Arial" pitchFamily="34" charset="0"/>
              </a:rPr>
              <a:t>. 126/10, Foggia</a:t>
            </a:r>
            <a:r>
              <a:rPr lang="fr-FR" sz="2000" dirty="0" smtClean="0">
                <a:solidFill>
                  <a:srgbClr val="13294A"/>
                </a:solidFill>
                <a:latin typeface="Arial" pitchFamily="34" charset="0"/>
                <a:cs typeface="Arial" pitchFamily="34" charset="0"/>
              </a:rPr>
              <a:t>)</a:t>
            </a:r>
          </a:p>
          <a:p>
            <a:pPr marL="669925" marR="0" lvl="1" indent="-269875" defTabSz="914400" eaLnBrk="0" latinLnBrk="0" hangingPunct="0">
              <a:lnSpc>
                <a:spcPct val="100000"/>
              </a:lnSpc>
              <a:spcBef>
                <a:spcPct val="20000"/>
              </a:spcBef>
              <a:spcAft>
                <a:spcPts val="6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Les Etats peuvent refuser d’appliquer la directive en cas de fraude ou d’évasion fiscale</a:t>
            </a:r>
          </a:p>
          <a:p>
            <a:pPr marL="669925" marR="0" lvl="1" indent="-269875" defTabSz="914400" eaLnBrk="0" latinLnBrk="0" hangingPunct="0">
              <a:lnSpc>
                <a:spcPct val="100000"/>
              </a:lnSpc>
              <a:spcBef>
                <a:spcPct val="20000"/>
              </a:spcBef>
              <a:spcAft>
                <a:spcPct val="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Présomption d’absence de « motifs économiques valables » si, à la date de la fusion, la société absorbée n’exerce aucune activité, ne détient aucune participation financière et ne fait que transférer à la société absorbante des pertes fiscales dont le montant est élevé et l’origine indéterminée, alors même que cette opération a un effet positif en termes d’économie de coûts structurels pour le groupe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117</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(4/11)</a:t>
            </a:r>
          </a:p>
        </p:txBody>
      </p:sp>
      <p:sp>
        <p:nvSpPr>
          <p:cNvPr id="8" name="Espace réservé du contenu 2"/>
          <p:cNvSpPr txBox="1">
            <a:spLocks/>
          </p:cNvSpPr>
          <p:nvPr/>
        </p:nvSpPr>
        <p:spPr>
          <a:xfrm>
            <a:off x="428596" y="2143116"/>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OPVCM étrangers (</a:t>
            </a:r>
            <a:r>
              <a:rPr lang="fr-FR" b="1" dirty="0" smtClean="0">
                <a:solidFill>
                  <a:srgbClr val="13294A"/>
                </a:solidFill>
                <a:latin typeface="Arial" pitchFamily="34" charset="0"/>
                <a:cs typeface="Arial" pitchFamily="34" charset="0"/>
              </a:rPr>
              <a:t>Avis CE 23 mai 2011, n° 344678 à 344687</a:t>
            </a:r>
            <a:r>
              <a:rPr lang="fr-FR" sz="2000" dirty="0" smtClean="0">
                <a:solidFill>
                  <a:srgbClr val="13294A"/>
                </a:solidFill>
                <a:latin typeface="Arial" pitchFamily="34" charset="0"/>
                <a:cs typeface="Arial" pitchFamily="34" charset="0"/>
              </a:rPr>
              <a:t>)</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Renvoi à la CJUE de la question de savoir si une retenue à la source peut être perçue sur des revenus distribués à des OPCVM étrangers alors que ces revenus ne sont pas imposés lorsqu'ils sont versés à des OPCVM français</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Nécessité ou non de prendre en compte la situation des porteurs de parts </a:t>
            </a:r>
          </a:p>
          <a:p>
            <a:pPr marL="669925" lvl="1" indent="-269875" eaLnBrk="0" hangingPunct="0">
              <a:spcBef>
                <a:spcPct val="20000"/>
              </a:spcBef>
              <a:spcAft>
                <a:spcPct val="0"/>
              </a:spcAft>
              <a:buFont typeface="Arial" pitchFamily="34" charset="0"/>
              <a:buChar char="•"/>
              <a:defRPr/>
            </a:pPr>
            <a:r>
              <a:rPr lang="fr-FR" sz="1600" dirty="0" smtClean="0">
                <a:solidFill>
                  <a:srgbClr val="13294A"/>
                </a:solidFill>
                <a:latin typeface="Arial" pitchFamily="34" charset="0"/>
                <a:cs typeface="Arial" pitchFamily="34" charset="0"/>
              </a:rPr>
              <a:t>Caractère non dissuasif de la retenue à la source si l’actionnaire peut l'imputer effectivement, complètement et sans désavantage de trésorerie ou bénéficier d'un crédit d'impôt équivalent</a:t>
            </a:r>
          </a:p>
          <a:p>
            <a:pPr marL="88900" marR="0" lvl="0" indent="-88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88900" marR="0" lvl="0" indent="-88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118</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(5/11)</a:t>
            </a:r>
          </a:p>
        </p:txBody>
      </p:sp>
      <p:sp>
        <p:nvSpPr>
          <p:cNvPr id="7" name="Espace réservé du contenu 2"/>
          <p:cNvSpPr txBox="1">
            <a:spLocks/>
          </p:cNvSpPr>
          <p:nvPr/>
        </p:nvSpPr>
        <p:spPr>
          <a:xfrm>
            <a:off x="500034" y="1971660"/>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Centrale de trésorerie belge (</a:t>
            </a:r>
            <a:r>
              <a:rPr lang="fr-FR" b="1" dirty="0" smtClean="0">
                <a:solidFill>
                  <a:srgbClr val="13294A"/>
                </a:solidFill>
                <a:latin typeface="Arial" pitchFamily="34" charset="0"/>
                <a:cs typeface="Arial" pitchFamily="34" charset="0"/>
              </a:rPr>
              <a:t>CE 15 avril 2011, n° 322610, Sté Alcatel CIT</a:t>
            </a:r>
            <a:r>
              <a:rPr lang="fr-FR" sz="2000" dirty="0" smtClean="0">
                <a:solidFill>
                  <a:srgbClr val="13294A"/>
                </a:solidFill>
                <a:latin typeface="Arial" pitchFamily="34" charset="0"/>
                <a:cs typeface="Arial" pitchFamily="34" charset="0"/>
              </a:rPr>
              <a:t>)</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Cas d’une centrale de trésorerie constituée par un groupe français sous forme de centre de coordination belge</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La société française avait « surcapitalisé » sa filiale et recevait en régime mères/filles des dividendes provenant d’une activité financière</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Absence d’abus de droit en raison de la substance de la société belge (48 salariés) et du fait qu’elle exerçait effectivement une fonction de centralisation financière et de couverture de risques de change pour le compte du groupe</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119</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(6/11)</a:t>
            </a:r>
          </a:p>
        </p:txBody>
      </p:sp>
      <p:sp>
        <p:nvSpPr>
          <p:cNvPr id="8" name="Espace réservé du contenu 2"/>
          <p:cNvSpPr txBox="1">
            <a:spLocks/>
          </p:cNvSpPr>
          <p:nvPr/>
        </p:nvSpPr>
        <p:spPr>
          <a:xfrm>
            <a:off x="428596" y="2071678"/>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Associés non résidents de sociétés de personnes (</a:t>
            </a:r>
            <a:r>
              <a:rPr lang="fr-FR" b="1" dirty="0" smtClean="0">
                <a:solidFill>
                  <a:srgbClr val="13294A"/>
                </a:solidFill>
                <a:latin typeface="Arial" pitchFamily="34" charset="0"/>
                <a:cs typeface="Arial" pitchFamily="34" charset="0"/>
              </a:rPr>
              <a:t>CE 11 juillet 2011, n° 317024, </a:t>
            </a:r>
            <a:r>
              <a:rPr lang="fr-FR" b="1" dirty="0" err="1" smtClean="0">
                <a:solidFill>
                  <a:srgbClr val="13294A"/>
                </a:solidFill>
                <a:latin typeface="Arial" pitchFamily="34" charset="0"/>
                <a:cs typeface="Arial" pitchFamily="34" charset="0"/>
              </a:rPr>
              <a:t>plén</a:t>
            </a:r>
            <a:r>
              <a:rPr lang="fr-FR" b="1" dirty="0" smtClean="0">
                <a:solidFill>
                  <a:srgbClr val="13294A"/>
                </a:solidFill>
                <a:latin typeface="Arial" pitchFamily="34" charset="0"/>
                <a:cs typeface="Arial" pitchFamily="34" charset="0"/>
              </a:rPr>
              <a:t>., </a:t>
            </a:r>
            <a:r>
              <a:rPr lang="fr-FR" b="1" dirty="0" err="1" smtClean="0">
                <a:solidFill>
                  <a:srgbClr val="13294A"/>
                </a:solidFill>
                <a:latin typeface="Arial" pitchFamily="34" charset="0"/>
                <a:cs typeface="Arial" pitchFamily="34" charset="0"/>
              </a:rPr>
              <a:t>Quality</a:t>
            </a:r>
            <a:r>
              <a:rPr lang="fr-FR" b="1" dirty="0" smtClean="0">
                <a:solidFill>
                  <a:srgbClr val="13294A"/>
                </a:solidFill>
                <a:latin typeface="Arial" pitchFamily="34" charset="0"/>
                <a:cs typeface="Arial" pitchFamily="34" charset="0"/>
              </a:rPr>
              <a:t> </a:t>
            </a:r>
            <a:r>
              <a:rPr lang="fr-FR" b="1" dirty="0" err="1" smtClean="0">
                <a:solidFill>
                  <a:srgbClr val="13294A"/>
                </a:solidFill>
                <a:latin typeface="Arial" pitchFamily="34" charset="0"/>
                <a:cs typeface="Arial" pitchFamily="34" charset="0"/>
              </a:rPr>
              <a:t>Invest</a:t>
            </a:r>
            <a:r>
              <a:rPr lang="fr-FR" sz="2000" dirty="0" smtClean="0">
                <a:solidFill>
                  <a:srgbClr val="13294A"/>
                </a:solidFill>
                <a:latin typeface="Arial" pitchFamily="34" charset="0"/>
                <a:cs typeface="Arial" pitchFamily="34" charset="0"/>
              </a:rPr>
              <a:t>)</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Cas d’une société norvégienne associée à hauteur de 99% d’une SCI française de construction vente</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Confirmation solennelle de ce que les associés non résidents sont imposables en France en raison de leur participation à la société</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Affirmation de la résidence fiscale des sociétés de personnes</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Absence d’incidences des conventions fiscales qui reprennent le modèle de l’OCDE</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3"/>
          <p:cNvSpPr>
            <a:spLocks noGrp="1"/>
          </p:cNvSpPr>
          <p:nvPr>
            <p:ph type="title"/>
          </p:nvPr>
        </p:nvSpPr>
        <p:spPr>
          <a:xfrm>
            <a:off x="533400" y="609600"/>
            <a:ext cx="8001000" cy="604838"/>
          </a:xfrm>
        </p:spPr>
        <p:txBody>
          <a:bodyPr/>
          <a:lstStyle/>
          <a:p>
            <a:pPr algn="ctr"/>
            <a:r>
              <a:rPr lang="fr-FR" sz="2400" dirty="0" smtClean="0">
                <a:solidFill>
                  <a:srgbClr val="FF0000"/>
                </a:solidFill>
              </a:rPr>
              <a:t>      Régime fiscal des reports déficitaires</a:t>
            </a:r>
          </a:p>
        </p:txBody>
      </p:sp>
      <p:sp>
        <p:nvSpPr>
          <p:cNvPr id="15363" name="Espace réservé du contenu 4"/>
          <p:cNvSpPr>
            <a:spLocks noGrp="1"/>
          </p:cNvSpPr>
          <p:nvPr>
            <p:ph idx="1"/>
          </p:nvPr>
        </p:nvSpPr>
        <p:spPr>
          <a:xfrm>
            <a:off x="642910" y="1928802"/>
            <a:ext cx="8001000" cy="5286375"/>
          </a:xfrm>
        </p:spPr>
        <p:txBody>
          <a:bodyPr/>
          <a:lstStyle/>
          <a:p>
            <a:pPr algn="just"/>
            <a:r>
              <a:rPr lang="fr-FR" dirty="0" smtClean="0"/>
              <a:t>Le report en avant des déficits</a:t>
            </a:r>
          </a:p>
          <a:p>
            <a:pPr lvl="1" algn="just"/>
            <a:r>
              <a:rPr lang="fr-FR" u="sng" dirty="0" smtClean="0"/>
              <a:t>Modalités d’application au sein d’un groupe intégré </a:t>
            </a:r>
            <a:r>
              <a:rPr lang="fr-FR" dirty="0" smtClean="0"/>
              <a:t>:</a:t>
            </a:r>
          </a:p>
          <a:p>
            <a:pPr lvl="2" algn="just"/>
            <a:r>
              <a:rPr lang="fr-FR" b="1" dirty="0" smtClean="0"/>
              <a:t>pour le calcul de l’IS du groupe :</a:t>
            </a:r>
          </a:p>
          <a:p>
            <a:pPr lvl="3" algn="just"/>
            <a:r>
              <a:rPr lang="fr-FR" sz="1400" dirty="0" smtClean="0"/>
              <a:t>la compensation entre les bénéfices et les déficits réalisés par les sociétés membres du groupe fiscal continue de s’opérer dans les mêmes conditions qu’auparavant ;</a:t>
            </a:r>
          </a:p>
          <a:p>
            <a:pPr lvl="3" algn="just"/>
            <a:r>
              <a:rPr lang="fr-FR" sz="1400" dirty="0" smtClean="0"/>
              <a:t>seule l’utilisation des déficits d’ensemble, et des déficits pré-intégration, est cantonnée selon les nouvelles règles applicables pour le calcul de l’impôt du groupe ;</a:t>
            </a:r>
          </a:p>
          <a:p>
            <a:pPr lvl="3" algn="just"/>
            <a:r>
              <a:rPr lang="fr-FR" sz="1400" dirty="0" smtClean="0"/>
              <a:t>Toutefois potentiellement pénalisant puisque la « franchise » d’1 M€ ne s’applique qu’une fois </a:t>
            </a:r>
          </a:p>
          <a:p>
            <a:pPr lvl="2" algn="just"/>
            <a:r>
              <a:rPr lang="fr-FR" b="1" dirty="0" smtClean="0"/>
              <a:t>pour le calcul de la contribution des filiales à l’IS du groupe :</a:t>
            </a:r>
          </a:p>
          <a:p>
            <a:pPr lvl="3" algn="just"/>
            <a:r>
              <a:rPr lang="fr-FR" sz="1400" dirty="0" smtClean="0"/>
              <a:t>règle du cantonnement applicable (contribution calculée comme si les sociétés membres n’étaient pas intégrées) ;</a:t>
            </a:r>
          </a:p>
          <a:p>
            <a:pPr lvl="3" algn="just"/>
            <a:r>
              <a:rPr lang="fr-FR" sz="1400" dirty="0" smtClean="0"/>
              <a:t>les déficits constatés par les sociétés membres avant leur entrée dans le groupe sont également concernés par la règle du cantonnement ;</a:t>
            </a:r>
          </a:p>
          <a:p>
            <a:pPr lvl="3" algn="just"/>
            <a:r>
              <a:rPr lang="fr-FR" sz="1400" dirty="0" smtClean="0"/>
              <a:t>la règle du cantonnement pourrait également affecter la calcul d’une éventuelle indemnité de sortie de groupe versée aux sociétés membres</a:t>
            </a:r>
            <a:r>
              <a:rPr lang="fr-FR" sz="1500" dirty="0" smtClean="0"/>
              <a:t>.</a:t>
            </a:r>
          </a:p>
          <a:p>
            <a:pPr lvl="3" algn="just"/>
            <a:endParaRPr lang="fr-FR" dirty="0" smtClean="0"/>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120</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(7/11)</a:t>
            </a:r>
          </a:p>
        </p:txBody>
      </p:sp>
      <p:sp>
        <p:nvSpPr>
          <p:cNvPr id="8" name="Espace réservé du contenu 2"/>
          <p:cNvSpPr txBox="1">
            <a:spLocks/>
          </p:cNvSpPr>
          <p:nvPr/>
        </p:nvSpPr>
        <p:spPr>
          <a:xfrm>
            <a:off x="500034" y="2071678"/>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Notion d’établissement stable (agent dépendant) (</a:t>
            </a:r>
            <a:r>
              <a:rPr lang="fr-FR" b="1" dirty="0" smtClean="0">
                <a:solidFill>
                  <a:srgbClr val="13294A"/>
                </a:solidFill>
                <a:latin typeface="Arial" pitchFamily="34" charset="0"/>
                <a:cs typeface="Arial" pitchFamily="34" charset="0"/>
              </a:rPr>
              <a:t>CAA Paris 10 février 2011, n° 09-6295, Sté GE Capital Rail</a:t>
            </a:r>
            <a:r>
              <a:rPr lang="fr-FR" sz="2000" dirty="0" smtClean="0">
                <a:solidFill>
                  <a:srgbClr val="13294A"/>
                </a:solidFill>
                <a:latin typeface="Arial" pitchFamily="34" charset="0"/>
                <a:cs typeface="Arial" pitchFamily="34" charset="0"/>
              </a:rPr>
              <a:t>)</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Une salariée exerce son activité en France au sein d’une filiale française d’un groupe étranger ; elle signe des contrats pour le compte d’une société britannique</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Elle n’est pourtant pas un agent dépendant car elle est sous l’autorité du gérant de la filiale française qui la rémunère, bien qu’elle envoie des comptes rendus à la société britannique et qu’une partie de son salaire dépende du chiffre d’affaires réalisé par la société britannique</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Absence d’établissement stable de ce fait</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121</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(8/11)</a:t>
            </a:r>
          </a:p>
        </p:txBody>
      </p:sp>
      <p:sp>
        <p:nvSpPr>
          <p:cNvPr id="8" name="Espace réservé du contenu 2"/>
          <p:cNvSpPr txBox="1">
            <a:spLocks/>
          </p:cNvSpPr>
          <p:nvPr/>
        </p:nvSpPr>
        <p:spPr>
          <a:xfrm>
            <a:off x="500034" y="2143116"/>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Précisions sur l’article 209 B :</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Une société établie au Vanuatu bénéficie d’un régime fiscal privilégié dans la mesure où elle est localement exonérée d’impôt même si elle est imposable en Malaisie au titre d’une activité qui y est exercée (</a:t>
            </a:r>
            <a:r>
              <a:rPr lang="fr-FR" sz="1600" b="1" dirty="0" smtClean="0">
                <a:solidFill>
                  <a:srgbClr val="13294A"/>
                </a:solidFill>
                <a:latin typeface="Arial" pitchFamily="34" charset="0"/>
                <a:cs typeface="Arial" pitchFamily="34" charset="0"/>
              </a:rPr>
              <a:t>CE 21 novembre 2011 n° 325214, Sté industrielle et financière de l’Artois</a:t>
            </a:r>
            <a:r>
              <a:rPr lang="fr-FR" sz="1600" dirty="0" smtClean="0">
                <a:solidFill>
                  <a:srgbClr val="13294A"/>
                </a:solidFill>
                <a:latin typeface="Arial" pitchFamily="34" charset="0"/>
                <a:cs typeface="Arial" pitchFamily="34" charset="0"/>
              </a:rPr>
              <a:t>)</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La retenue à la source française sur des dividendes versés à une société du Vanuatu doit être prise en compte pour la détermination du caractère privilégié de son régime fiscal (</a:t>
            </a:r>
            <a:r>
              <a:rPr lang="fr-FR" sz="1600" b="1" dirty="0" smtClean="0">
                <a:solidFill>
                  <a:srgbClr val="13294A"/>
                </a:solidFill>
                <a:latin typeface="Arial" pitchFamily="34" charset="0"/>
                <a:cs typeface="Arial" pitchFamily="34" charset="0"/>
              </a:rPr>
              <a:t>CE 21 novembre 2011 n° 327207, Cie des </a:t>
            </a:r>
            <a:r>
              <a:rPr lang="fr-FR" sz="1600" b="1" dirty="0" err="1" smtClean="0">
                <a:solidFill>
                  <a:srgbClr val="13294A"/>
                </a:solidFill>
                <a:latin typeface="Arial" pitchFamily="34" charset="0"/>
                <a:cs typeface="Arial" pitchFamily="34" charset="0"/>
              </a:rPr>
              <a:t>Glénans</a:t>
            </a:r>
            <a:r>
              <a:rPr lang="fr-FR" sz="1600" dirty="0" smtClean="0">
                <a:solidFill>
                  <a:srgbClr val="13294A"/>
                </a:solidFill>
                <a:latin typeface="Arial" pitchFamily="34" charset="0"/>
                <a:cs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122</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(9/11)</a:t>
            </a:r>
          </a:p>
        </p:txBody>
      </p:sp>
      <p:sp>
        <p:nvSpPr>
          <p:cNvPr id="7" name="Espace réservé du contenu 2"/>
          <p:cNvSpPr txBox="1">
            <a:spLocks/>
          </p:cNvSpPr>
          <p:nvPr/>
        </p:nvSpPr>
        <p:spPr>
          <a:xfrm>
            <a:off x="428596" y="1971660"/>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Dividendes versés à société déficitaire étrangère (</a:t>
            </a:r>
            <a:r>
              <a:rPr lang="fr-FR" b="1" dirty="0" smtClean="0">
                <a:solidFill>
                  <a:srgbClr val="13294A"/>
                </a:solidFill>
                <a:latin typeface="Arial" pitchFamily="34" charset="0"/>
                <a:cs typeface="Arial" pitchFamily="34" charset="0"/>
              </a:rPr>
              <a:t>CAA Versailles 7 juin 2011 n° 10VE00115, SA </a:t>
            </a:r>
            <a:r>
              <a:rPr lang="fr-FR" b="1" dirty="0" err="1" smtClean="0">
                <a:solidFill>
                  <a:srgbClr val="13294A"/>
                </a:solidFill>
                <a:latin typeface="Arial" pitchFamily="34" charset="0"/>
                <a:cs typeface="Arial" pitchFamily="34" charset="0"/>
              </a:rPr>
              <a:t>Kermadec</a:t>
            </a:r>
            <a:r>
              <a:rPr lang="fr-FR" sz="2000" dirty="0" smtClean="0">
                <a:solidFill>
                  <a:srgbClr val="13294A"/>
                </a:solidFill>
                <a:latin typeface="Arial" pitchFamily="34" charset="0"/>
                <a:cs typeface="Arial" pitchFamily="34" charset="0"/>
              </a:rPr>
              <a:t>)</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Le mécanisme de la retenue à la source ne constitue pas en lui-même une entrave interdite à la libre circulation des capitaux</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Cependant, il y a restriction si la société actionnaire ne peut effectivement imputer un crédit d’impôt dès lors qu’elle n’est redevable d’aucun impôt sur les bénéfices étant en situation déficitaire</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Une société luxembourgeoise peut obtenir la restitution de la retenue qui a été prélevée lors de distributions faites par des sociétés françaises, même si sa participation n’atteignait pas 5 %</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123</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(10/11)</a:t>
            </a:r>
          </a:p>
        </p:txBody>
      </p:sp>
      <p:sp>
        <p:nvSpPr>
          <p:cNvPr id="8" name="Espace réservé du contenu 2"/>
          <p:cNvSpPr txBox="1">
            <a:spLocks/>
          </p:cNvSpPr>
          <p:nvPr/>
        </p:nvSpPr>
        <p:spPr>
          <a:xfrm>
            <a:off x="428596" y="1971660"/>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Crédits d’impôts étrangers : modalités d’imputation (</a:t>
            </a:r>
            <a:r>
              <a:rPr lang="fr-FR" b="1" dirty="0" smtClean="0">
                <a:solidFill>
                  <a:srgbClr val="13294A"/>
                </a:solidFill>
                <a:latin typeface="Arial" pitchFamily="34" charset="0"/>
                <a:cs typeface="Arial" pitchFamily="34" charset="0"/>
              </a:rPr>
              <a:t>CAA Versailles 7 décembre 2010, n° 09-1118, BNP Paribas)</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Les crédits d’impôts afférents à des intérêts de source étrangère ne sont imputables que sur l’impôt sur les sociétés au taux normal</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La doctrine administrative qui permet l’imputation d’un excédent sur l’impôt au taux réduit pour les seuls revenus de source française méconnaît le principe de libre circulation des capitaux</a:t>
            </a:r>
          </a:p>
          <a:p>
            <a:pPr marL="669925" lvl="1" indent="-269875" eaLnBrk="0" hangingPunct="0">
              <a:spcBef>
                <a:spcPct val="20000"/>
              </a:spcBef>
              <a:spcAft>
                <a:spcPts val="1200"/>
              </a:spcAft>
              <a:buFont typeface="Arial" pitchFamily="34" charset="0"/>
              <a:buChar char="•"/>
              <a:defRPr/>
            </a:pPr>
            <a:r>
              <a:rPr lang="fr-FR" sz="1600" dirty="0" smtClean="0">
                <a:solidFill>
                  <a:srgbClr val="13294A"/>
                </a:solidFill>
                <a:latin typeface="Arial" pitchFamily="34" charset="0"/>
                <a:cs typeface="Arial" pitchFamily="34" charset="0"/>
              </a:rPr>
              <a:t>Cependant la société ne peut s’en prévaloir car elle a reçu des intérêts d’emprunt qui n’entrent pas dans les prévisions de la tolérance administrative</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D293181-A071-4324-818C-EC4D6DD88F77}" type="slidenum">
              <a:rPr lang="de-DE" smtClean="0">
                <a:latin typeface="Arial" charset="0"/>
                <a:cs typeface="Arial" charset="0"/>
              </a:rPr>
              <a:pPr fontAlgn="base">
                <a:spcBef>
                  <a:spcPct val="0"/>
                </a:spcBef>
                <a:spcAft>
                  <a:spcPct val="0"/>
                </a:spcAft>
              </a:pPr>
              <a:t>124</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6" name="Espace réservé du texte 1"/>
          <p:cNvSpPr txBox="1">
            <a:spLocks/>
          </p:cNvSpPr>
          <p:nvPr/>
        </p:nvSpPr>
        <p:spPr bwMode="auto">
          <a:xfrm>
            <a:off x="428596" y="1500174"/>
            <a:ext cx="819626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8.8.  Aspects internationaux : jurisprudence (11/11)</a:t>
            </a:r>
          </a:p>
        </p:txBody>
      </p:sp>
      <p:sp>
        <p:nvSpPr>
          <p:cNvPr id="7" name="Espace réservé du contenu 2"/>
          <p:cNvSpPr txBox="1">
            <a:spLocks/>
          </p:cNvSpPr>
          <p:nvPr/>
        </p:nvSpPr>
        <p:spPr>
          <a:xfrm>
            <a:off x="428596" y="2143116"/>
            <a:ext cx="8229600" cy="4886340"/>
          </a:xfrm>
          <a:prstGeom prst="rect">
            <a:avLst/>
          </a:prstGeom>
        </p:spPr>
        <p:txBody>
          <a:bodyPr/>
          <a:lstStyle/>
          <a:p>
            <a:pPr marL="342900" lvl="1" indent="-342900" eaLnBrk="0" hangingPunct="0">
              <a:lnSpc>
                <a:spcPct val="80000"/>
              </a:lnSpc>
              <a:spcBef>
                <a:spcPts val="1800"/>
              </a:spcBef>
              <a:spcAft>
                <a:spcPts val="600"/>
              </a:spcAft>
              <a:buFont typeface="Wingdings" pitchFamily="2" charset="2"/>
              <a:buChar char="Ø"/>
              <a:defRPr/>
            </a:pPr>
            <a:r>
              <a:rPr lang="fr-FR" sz="2000" dirty="0" smtClean="0">
                <a:solidFill>
                  <a:srgbClr val="13294A"/>
                </a:solidFill>
                <a:latin typeface="Arial" pitchFamily="34" charset="0"/>
                <a:cs typeface="Arial" pitchFamily="34" charset="0"/>
              </a:rPr>
              <a:t>Crédits d’impôts étrangers : société en déficit</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Jugement admettant qu’une société française déficitaire puisse déduire de son résultat imposable les crédits d’impôts afférents à des redevances de source italienne et japonaise (</a:t>
            </a:r>
            <a:r>
              <a:rPr lang="fr-FR" sz="1600" b="1" dirty="0" smtClean="0">
                <a:solidFill>
                  <a:srgbClr val="13294A"/>
                </a:solidFill>
                <a:latin typeface="Arial" pitchFamily="34" charset="0"/>
                <a:cs typeface="Arial" pitchFamily="34" charset="0"/>
              </a:rPr>
              <a:t>TA Montreuil 3 février 2011, n° 0909296, Sté Céline SA</a:t>
            </a:r>
            <a:r>
              <a:rPr lang="fr-FR" sz="1600" dirty="0" smtClean="0">
                <a:solidFill>
                  <a:srgbClr val="13294A"/>
                </a:solidFill>
                <a:latin typeface="Arial" pitchFamily="34" charset="0"/>
                <a:cs typeface="Arial" pitchFamily="34" charset="0"/>
              </a:rPr>
              <a:t>)</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Raisonnement fondé sur le seul droit interne français (CGI art. 39, 1 posant le principe de la déduction des charges de toute nature)</a:t>
            </a:r>
          </a:p>
          <a:p>
            <a:pPr marL="669925" marR="0" lvl="1" indent="-269875" defTabSz="914400" eaLnBrk="0" latinLnBrk="0" hangingPunct="0">
              <a:lnSpc>
                <a:spcPct val="100000"/>
              </a:lnSpc>
              <a:spcBef>
                <a:spcPct val="20000"/>
              </a:spcBef>
              <a:spcAft>
                <a:spcPts val="1200"/>
              </a:spcAft>
              <a:buClrTx/>
              <a:buSzTx/>
              <a:buFont typeface="Arial" pitchFamily="34" charset="0"/>
              <a:buChar char="•"/>
              <a:tabLst/>
              <a:defRPr/>
            </a:pPr>
            <a:r>
              <a:rPr lang="fr-FR" sz="1600" dirty="0" smtClean="0">
                <a:solidFill>
                  <a:srgbClr val="13294A"/>
                </a:solidFill>
                <a:latin typeface="Arial" pitchFamily="34" charset="0"/>
                <a:cs typeface="Arial" pitchFamily="34" charset="0"/>
              </a:rPr>
              <a:t>La solution doit cependant être confirmée car elle est notamment contraire à une précédente décision du Conseil d’Etat (</a:t>
            </a:r>
            <a:r>
              <a:rPr lang="fr-FR" sz="1600" b="1" dirty="0" smtClean="0">
                <a:solidFill>
                  <a:srgbClr val="13294A"/>
                </a:solidFill>
                <a:latin typeface="Arial" pitchFamily="34" charset="0"/>
                <a:cs typeface="Arial" pitchFamily="34" charset="0"/>
              </a:rPr>
              <a:t>CE 11 juillet 1991, no 57391, Sté française des techniques </a:t>
            </a:r>
            <a:r>
              <a:rPr lang="fr-FR" sz="1600" b="1" dirty="0" err="1" smtClean="0">
                <a:solidFill>
                  <a:srgbClr val="13294A"/>
                </a:solidFill>
                <a:latin typeface="Arial" pitchFamily="34" charset="0"/>
                <a:cs typeface="Arial" pitchFamily="34" charset="0"/>
              </a:rPr>
              <a:t>Lummus</a:t>
            </a:r>
            <a:r>
              <a:rPr lang="fr-FR" sz="1600" dirty="0" smtClean="0">
                <a:solidFill>
                  <a:srgbClr val="13294A"/>
                </a:solidFill>
                <a:latin typeface="Arial" pitchFamily="34" charset="0"/>
                <a:cs typeface="Arial"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66FB58E-98CE-4C7B-BCA2-43BE6107788A}" type="slidenum">
              <a:rPr lang="de-DE" smtClean="0">
                <a:latin typeface="Arial" charset="0"/>
                <a:cs typeface="Arial" charset="0"/>
              </a:rPr>
              <a:pPr fontAlgn="base">
                <a:spcBef>
                  <a:spcPct val="0"/>
                </a:spcBef>
                <a:spcAft>
                  <a:spcPct val="0"/>
                </a:spcAft>
              </a:pPr>
              <a:t>125</a:t>
            </a:fld>
            <a:endParaRPr lang="de-DE" smtClean="0">
              <a:latin typeface="Arial" charset="0"/>
              <a:cs typeface="Arial" charset="0"/>
            </a:endParaRPr>
          </a:p>
        </p:txBody>
      </p:sp>
      <p:sp>
        <p:nvSpPr>
          <p:cNvPr id="45059" name="Rectangle 3"/>
          <p:cNvSpPr>
            <a:spLocks noGrp="1" noChangeArrowheads="1"/>
          </p:cNvSpPr>
          <p:nvPr>
            <p:ph type="body" sz="quarter" idx="4294967295"/>
          </p:nvPr>
        </p:nvSpPr>
        <p:spPr>
          <a:xfrm>
            <a:off x="519113" y="1492250"/>
            <a:ext cx="8156575" cy="409575"/>
          </a:xfrm>
        </p:spPr>
        <p:txBody>
          <a:bodyPr/>
          <a:lstStyle/>
          <a:p>
            <a:pPr eaLnBrk="1" hangingPunct="1">
              <a:buNone/>
            </a:pPr>
            <a:r>
              <a:rPr lang="en-GB" b="1" dirty="0" smtClean="0">
                <a:latin typeface="Arial" charset="0"/>
                <a:cs typeface="Arial" charset="0"/>
              </a:rPr>
              <a:t>8.9. Contact</a:t>
            </a:r>
          </a:p>
        </p:txBody>
      </p:sp>
      <p:pic>
        <p:nvPicPr>
          <p:cNvPr id="7" name="Picture 4" descr="PDE"/>
          <p:cNvPicPr>
            <a:picLocks noChangeAspect="1" noChangeArrowheads="1"/>
          </p:cNvPicPr>
          <p:nvPr/>
        </p:nvPicPr>
        <p:blipFill>
          <a:blip r:embed="rId2" cstate="print"/>
          <a:srcRect/>
          <a:stretch>
            <a:fillRect/>
          </a:stretch>
        </p:blipFill>
        <p:spPr bwMode="auto">
          <a:xfrm>
            <a:off x="3643306" y="2357430"/>
            <a:ext cx="1428760" cy="1766535"/>
          </a:xfrm>
          <a:prstGeom prst="rect">
            <a:avLst/>
          </a:prstGeom>
          <a:noFill/>
          <a:ln w="9525">
            <a:noFill/>
            <a:miter lim="800000"/>
            <a:headEnd/>
            <a:tailEnd/>
          </a:ln>
        </p:spPr>
      </p:pic>
      <p:sp>
        <p:nvSpPr>
          <p:cNvPr id="8" name="Rectangle 5"/>
          <p:cNvSpPr>
            <a:spLocks noChangeArrowheads="1"/>
          </p:cNvSpPr>
          <p:nvPr/>
        </p:nvSpPr>
        <p:spPr bwMode="auto">
          <a:xfrm>
            <a:off x="3571868" y="4286256"/>
            <a:ext cx="2571768" cy="1200329"/>
          </a:xfrm>
          <a:prstGeom prst="rect">
            <a:avLst/>
          </a:prstGeom>
          <a:noFill/>
          <a:ln w="9525">
            <a:noFill/>
            <a:miter lim="800000"/>
            <a:headEnd/>
            <a:tailEnd/>
          </a:ln>
        </p:spPr>
        <p:txBody>
          <a:bodyPr wrap="square" anchor="ctr">
            <a:spAutoFit/>
          </a:bodyPr>
          <a:lstStyle/>
          <a:p>
            <a:pPr eaLnBrk="0" hangingPunct="0"/>
            <a:r>
              <a:rPr lang="fr-FR" sz="1200" b="1" dirty="0">
                <a:latin typeface="Times New Roman" pitchFamily="18" charset="0"/>
              </a:rPr>
              <a:t>Pierre DEDIEU</a:t>
            </a:r>
            <a:endParaRPr lang="fr-FR" sz="1200" dirty="0">
              <a:latin typeface="Times New Roman" pitchFamily="18" charset="0"/>
            </a:endParaRPr>
          </a:p>
          <a:p>
            <a:pPr eaLnBrk="0" hangingPunct="0"/>
            <a:r>
              <a:rPr lang="fr-FR" sz="1200" dirty="0">
                <a:latin typeface="Times New Roman" pitchFamily="18" charset="0"/>
              </a:rPr>
              <a:t>Avocat Associé</a:t>
            </a:r>
          </a:p>
          <a:p>
            <a:pPr eaLnBrk="0" hangingPunct="0"/>
            <a:r>
              <a:rPr lang="fr-FR" sz="1200" dirty="0">
                <a:latin typeface="Times New Roman" pitchFamily="18" charset="0"/>
              </a:rPr>
              <a:t>CMS Bureau Francis Lefebvre</a:t>
            </a:r>
          </a:p>
          <a:p>
            <a:pPr eaLnBrk="0" hangingPunct="0"/>
            <a:r>
              <a:rPr lang="fr-FR" sz="1200" dirty="0">
                <a:latin typeface="Times New Roman" pitchFamily="18" charset="0"/>
              </a:rPr>
              <a:t>Tél. : +33 (0) 1 47 38 </a:t>
            </a:r>
            <a:r>
              <a:rPr lang="fr-FR" sz="1200" dirty="0" smtClean="0">
                <a:latin typeface="Times New Roman" pitchFamily="18" charset="0"/>
              </a:rPr>
              <a:t>55 21</a:t>
            </a:r>
            <a:endParaRPr lang="fr-FR" sz="1200" dirty="0">
              <a:latin typeface="Times New Roman" pitchFamily="18" charset="0"/>
            </a:endParaRPr>
          </a:p>
          <a:p>
            <a:pPr eaLnBrk="0" hangingPunct="0"/>
            <a:r>
              <a:rPr lang="fr-FR" sz="1200" dirty="0">
                <a:latin typeface="Times New Roman" pitchFamily="18" charset="0"/>
              </a:rPr>
              <a:t>Fax : +33 (0) 1 47 45 86 75</a:t>
            </a:r>
          </a:p>
          <a:p>
            <a:pPr eaLnBrk="0" hangingPunct="0"/>
            <a:r>
              <a:rPr lang="fr-FR" sz="1200" dirty="0">
                <a:latin typeface="Times New Roman" pitchFamily="18" charset="0"/>
              </a:rPr>
              <a:t>Email : pierre.dedieu@cms-bfl.com </a:t>
            </a:r>
          </a:p>
        </p:txBody>
      </p:sp>
      <p:sp>
        <p:nvSpPr>
          <p:cNvPr id="13"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body" idx="4294967295"/>
          </p:nvPr>
        </p:nvSpPr>
        <p:spPr>
          <a:xfrm>
            <a:off x="571472" y="2000250"/>
            <a:ext cx="8207375" cy="4857750"/>
          </a:xfrm>
        </p:spPr>
        <p:txBody>
          <a:bodyPr/>
          <a:lstStyle/>
          <a:p>
            <a:pPr eaLnBrk="1" hangingPunct="1">
              <a:defRPr/>
            </a:pPr>
            <a:r>
              <a:rPr lang="fr-FR" dirty="0" smtClean="0"/>
              <a:t>Nouvelles modalités de report des déficits (art.2 LFRII 2011 – art.31 et 32 LFRIV 2011) - Effets induits</a:t>
            </a:r>
          </a:p>
          <a:p>
            <a:pPr algn="just" eaLnBrk="1" hangingPunct="1">
              <a:lnSpc>
                <a:spcPct val="90000"/>
              </a:lnSpc>
              <a:spcAft>
                <a:spcPts val="600"/>
              </a:spcAft>
              <a:buFont typeface="Wingdings" pitchFamily="2" charset="2"/>
              <a:buNone/>
              <a:defRPr/>
            </a:pPr>
            <a:endParaRPr lang="fr-FR" sz="1100" dirty="0" smtClean="0"/>
          </a:p>
          <a:p>
            <a:pPr marL="714375" lvl="1" indent="-352425">
              <a:spcAft>
                <a:spcPts val="600"/>
              </a:spcAft>
              <a:defRPr/>
            </a:pPr>
            <a:r>
              <a:rPr lang="fr-FR" sz="1800" dirty="0" smtClean="0"/>
              <a:t>4</a:t>
            </a:r>
            <a:r>
              <a:rPr lang="fr-FR" sz="1800" baseline="30000" dirty="0" smtClean="0"/>
              <a:t>ème</a:t>
            </a:r>
            <a:r>
              <a:rPr lang="fr-FR" sz="1800" dirty="0" smtClean="0"/>
              <a:t> acompte d’IS (pour les entreprises dont le CA &gt; 500 M€)</a:t>
            </a:r>
          </a:p>
          <a:p>
            <a:pPr marL="990600" lvl="3" indent="-276225" algn="just" eaLnBrk="1" hangingPunct="1">
              <a:spcAft>
                <a:spcPts val="600"/>
              </a:spcAft>
              <a:buFont typeface="Wingdings" pitchFamily="2" charset="2"/>
              <a:buChar char=""/>
              <a:defRPr/>
            </a:pPr>
            <a:r>
              <a:rPr lang="fr-FR" sz="1600" dirty="0" smtClean="0"/>
              <a:t>Les nouvelles règles se sont appliquées dès l’acompte dû au 15 décembre</a:t>
            </a:r>
          </a:p>
          <a:p>
            <a:pPr marL="990600" lvl="3" indent="-276225" algn="just" eaLnBrk="1" hangingPunct="1">
              <a:spcAft>
                <a:spcPts val="600"/>
              </a:spcAft>
              <a:buFont typeface="Wingdings" pitchFamily="2" charset="2"/>
              <a:buChar char=""/>
              <a:defRPr/>
            </a:pPr>
            <a:r>
              <a:rPr lang="fr-FR" sz="1600" dirty="0" smtClean="0"/>
              <a:t>Cela revient pour les entreprises qui avaient limité leurs acomptes en 2011 en raison de leur déficit reportable à payer la totalité de l’IS dès le 15 décembre sur 40% de leur bénéfice prévisionnel dépassant 1 M€</a:t>
            </a:r>
          </a:p>
          <a:p>
            <a:pPr marL="714375" lvl="1" indent="-352425">
              <a:spcBef>
                <a:spcPts val="600"/>
              </a:spcBef>
              <a:spcAft>
                <a:spcPts val="600"/>
              </a:spcAft>
              <a:defRPr/>
            </a:pPr>
            <a:r>
              <a:rPr lang="fr-FR" sz="1800" dirty="0" smtClean="0"/>
              <a:t>Renchérissement du coût lié à la majoration temporaire du taux de l’IS de 5%</a:t>
            </a:r>
          </a:p>
          <a:p>
            <a:pPr lvl="1" algn="just">
              <a:buFontTx/>
              <a:buNone/>
              <a:defRPr/>
            </a:pPr>
            <a:endParaRPr lang="fr-FR" sz="900" dirty="0" smtClean="0"/>
          </a:p>
          <a:p>
            <a:pPr lvl="1">
              <a:buFontTx/>
              <a:buNone/>
              <a:defRPr/>
            </a:pPr>
            <a:endParaRPr lang="fr-FR" sz="1800" dirty="0" smtClean="0"/>
          </a:p>
          <a:p>
            <a:pPr marL="990600" lvl="3" indent="-276225" algn="just" eaLnBrk="1" hangingPunct="1">
              <a:spcAft>
                <a:spcPts val="1200"/>
              </a:spcAft>
              <a:buFont typeface="Arial" charset="0"/>
              <a:buNone/>
              <a:defRPr/>
            </a:pPr>
            <a:endParaRPr lang="fr-FR" sz="1600" dirty="0" smtClean="0"/>
          </a:p>
        </p:txBody>
      </p:sp>
      <p:sp>
        <p:nvSpPr>
          <p:cNvPr id="8195" name="Rectangle 2"/>
          <p:cNvSpPr>
            <a:spLocks noChangeArrowheads="1"/>
          </p:cNvSpPr>
          <p:nvPr/>
        </p:nvSpPr>
        <p:spPr bwMode="auto">
          <a:xfrm>
            <a:off x="1714480" y="428625"/>
            <a:ext cx="7072333" cy="642938"/>
          </a:xfrm>
          <a:prstGeom prst="rect">
            <a:avLst/>
          </a:prstGeom>
          <a:noFill/>
          <a:ln w="9525">
            <a:noFill/>
            <a:miter lim="800000"/>
            <a:headEnd/>
            <a:tailEnd/>
          </a:ln>
        </p:spPr>
        <p:txBody>
          <a:bodyPr anchor="ctr"/>
          <a:lstStyle/>
          <a:p>
            <a:pPr algn="ctr">
              <a:defRPr/>
            </a:pPr>
            <a:r>
              <a:rPr lang="fr-FR" sz="2400" dirty="0" smtClean="0">
                <a:solidFill>
                  <a:srgbClr val="FF0000"/>
                </a:solidFill>
              </a:rPr>
              <a:t>Régime fiscal des reports déficitaires</a:t>
            </a:r>
            <a:endParaRPr lang="fr-FR" sz="2400" dirty="0">
              <a:solidFill>
                <a:srgbClr val="FF0000"/>
              </a:solidFill>
              <a:latin typeface="+mj-lt"/>
              <a:ea typeface="+mj-ea"/>
              <a:cs typeface="+mj-cs"/>
            </a:endParaRP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body" idx="4294967295"/>
          </p:nvPr>
        </p:nvSpPr>
        <p:spPr>
          <a:xfrm>
            <a:off x="500034" y="2000250"/>
            <a:ext cx="8207375" cy="4857750"/>
          </a:xfrm>
        </p:spPr>
        <p:txBody>
          <a:bodyPr/>
          <a:lstStyle/>
          <a:p>
            <a:pPr eaLnBrk="1" hangingPunct="1">
              <a:defRPr/>
            </a:pPr>
            <a:r>
              <a:rPr lang="fr-FR" dirty="0" smtClean="0"/>
              <a:t>Nouvelles modalités de report des déficits (art.2 LFRII 2011 – art.31 et 32 LFRIV 2011) - Effets induits</a:t>
            </a:r>
          </a:p>
          <a:p>
            <a:pPr algn="just" eaLnBrk="1" hangingPunct="1">
              <a:lnSpc>
                <a:spcPct val="90000"/>
              </a:lnSpc>
              <a:buFont typeface="Wingdings" pitchFamily="2" charset="2"/>
              <a:buNone/>
              <a:defRPr/>
            </a:pPr>
            <a:endParaRPr lang="fr-FR" sz="1100" dirty="0" smtClean="0"/>
          </a:p>
          <a:p>
            <a:pPr marL="714375" lvl="1" indent="-352425">
              <a:spcAft>
                <a:spcPts val="600"/>
              </a:spcAft>
              <a:defRPr/>
            </a:pPr>
            <a:r>
              <a:rPr lang="fr-FR" sz="1800" dirty="0" smtClean="0"/>
              <a:t>Calcul de la participation des salariés</a:t>
            </a:r>
          </a:p>
          <a:p>
            <a:pPr marL="990600" lvl="3" indent="-276225" algn="just" eaLnBrk="1" hangingPunct="1">
              <a:spcAft>
                <a:spcPts val="600"/>
              </a:spcAft>
              <a:buFont typeface="Wingdings" pitchFamily="2" charset="2"/>
              <a:buChar char=""/>
              <a:defRPr/>
            </a:pPr>
            <a:r>
              <a:rPr lang="fr-FR" sz="1600" dirty="0" smtClean="0"/>
              <a:t>Augmentation de la participation 2011</a:t>
            </a:r>
          </a:p>
          <a:p>
            <a:pPr marL="990600" lvl="3" indent="-276225" algn="just" eaLnBrk="1" hangingPunct="1">
              <a:spcAft>
                <a:spcPts val="600"/>
              </a:spcAft>
              <a:buFont typeface="Wingdings" pitchFamily="2" charset="2"/>
              <a:buChar char=""/>
              <a:defRPr/>
            </a:pPr>
            <a:r>
              <a:rPr lang="fr-FR" sz="1600" dirty="0" smtClean="0"/>
              <a:t>Art.17 LF2012 supprime l’interdiction, pour les entreprises n’ayant pas conclu d’accord dérogatoire, de se prévaloir des déficits d’une ancienneté supérieure à 5 ans (mesure applicable aux exercices ouverts à partir du 21 septembre 2011)</a:t>
            </a:r>
          </a:p>
          <a:p>
            <a:pPr lvl="1">
              <a:defRPr/>
            </a:pPr>
            <a:r>
              <a:rPr lang="fr-FR" sz="1800" dirty="0" smtClean="0"/>
              <a:t>Utilisation effective des crédits d’impôts, notamment conventionnels</a:t>
            </a:r>
          </a:p>
          <a:p>
            <a:pPr lvl="1" algn="just">
              <a:defRPr/>
            </a:pPr>
            <a:endParaRPr lang="fr-FR" sz="900" dirty="0" smtClean="0"/>
          </a:p>
          <a:p>
            <a:pPr lvl="1">
              <a:defRPr/>
            </a:pPr>
            <a:endParaRPr lang="fr-FR" sz="1800" dirty="0" smtClean="0"/>
          </a:p>
          <a:p>
            <a:pPr marL="990600" lvl="3" indent="-276225" algn="just" eaLnBrk="1" hangingPunct="1">
              <a:spcAft>
                <a:spcPts val="1200"/>
              </a:spcAft>
              <a:buFont typeface="Arial" charset="0"/>
              <a:buNone/>
              <a:defRPr/>
            </a:pPr>
            <a:endParaRPr lang="fr-FR" sz="1600" dirty="0" smtClean="0"/>
          </a:p>
        </p:txBody>
      </p:sp>
      <p:sp>
        <p:nvSpPr>
          <p:cNvPr id="17411" name="Rectangle 2"/>
          <p:cNvSpPr>
            <a:spLocks noChangeArrowheads="1"/>
          </p:cNvSpPr>
          <p:nvPr/>
        </p:nvSpPr>
        <p:spPr bwMode="auto">
          <a:xfrm>
            <a:off x="2214546" y="274638"/>
            <a:ext cx="6500829" cy="777875"/>
          </a:xfrm>
          <a:prstGeom prst="rect">
            <a:avLst/>
          </a:prstGeom>
          <a:noFill/>
          <a:ln w="9525">
            <a:noFill/>
            <a:miter lim="800000"/>
            <a:headEnd/>
            <a:tailEnd/>
          </a:ln>
        </p:spPr>
        <p:txBody>
          <a:bodyPr anchor="ctr"/>
          <a:lstStyle/>
          <a:p>
            <a:r>
              <a:rPr lang="fr-FR" sz="2400" dirty="0" smtClean="0">
                <a:solidFill>
                  <a:srgbClr val="FF0000"/>
                </a:solidFill>
              </a:rPr>
              <a:t>Régime fiscal des reports déficitaires</a:t>
            </a:r>
            <a:endParaRPr lang="fr-FR" sz="2400" dirty="0">
              <a:solidFill>
                <a:srgbClr val="CC0000"/>
              </a:solidFill>
              <a:latin typeface="Tahoma" pitchFamily="34" charset="0"/>
            </a:endParaRP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body" idx="4294967295"/>
          </p:nvPr>
        </p:nvSpPr>
        <p:spPr>
          <a:xfrm>
            <a:off x="500034" y="2000250"/>
            <a:ext cx="8207375" cy="4857750"/>
          </a:xfrm>
        </p:spPr>
        <p:txBody>
          <a:bodyPr/>
          <a:lstStyle/>
          <a:p>
            <a:pPr eaLnBrk="1" hangingPunct="1">
              <a:defRPr/>
            </a:pPr>
            <a:r>
              <a:rPr lang="fr-FR" dirty="0" smtClean="0"/>
              <a:t>Nouvelles modalités de report des déficits (art.2 LFRII 2011 – art.31 et 32 LFRIV 2011) - Pistes de réflexion</a:t>
            </a:r>
          </a:p>
          <a:p>
            <a:pPr algn="just" eaLnBrk="1" hangingPunct="1">
              <a:lnSpc>
                <a:spcPct val="90000"/>
              </a:lnSpc>
              <a:spcAft>
                <a:spcPts val="600"/>
              </a:spcAft>
              <a:buFont typeface="Wingdings" pitchFamily="2" charset="2"/>
              <a:buNone/>
              <a:defRPr/>
            </a:pPr>
            <a:endParaRPr lang="fr-FR" sz="1100" dirty="0" smtClean="0"/>
          </a:p>
          <a:p>
            <a:pPr marL="714375" lvl="1" indent="-352425">
              <a:spcAft>
                <a:spcPts val="600"/>
              </a:spcAft>
              <a:defRPr/>
            </a:pPr>
            <a:r>
              <a:rPr lang="fr-FR" sz="1800" dirty="0" smtClean="0"/>
              <a:t>La société qui constate un déficit de 100 puis, l’année suivante, un bénéfice de 100 restait jusqu’alors non imposable pendant deux exercices consécutifs</a:t>
            </a:r>
          </a:p>
          <a:p>
            <a:pPr marL="714375" lvl="1" indent="-352425">
              <a:spcAft>
                <a:spcPts val="600"/>
              </a:spcAft>
              <a:defRPr/>
            </a:pPr>
            <a:r>
              <a:rPr lang="fr-FR" sz="1800" dirty="0" smtClean="0"/>
              <a:t>Dorénavant, il lui sera demandé, au titre du second exercice, de cotiser sur 40</a:t>
            </a:r>
          </a:p>
          <a:p>
            <a:pPr marL="714375" lvl="1" indent="-352425">
              <a:spcAft>
                <a:spcPts val="600"/>
              </a:spcAft>
              <a:defRPr/>
            </a:pPr>
            <a:r>
              <a:rPr lang="fr-FR" sz="1800" dirty="0" smtClean="0"/>
              <a:t>Si elle parvient à gommer son déficit initial de 100 en contrepartie de la réduction à zéro du résultat de l’exercice suivant, elle conservera la gratuité</a:t>
            </a:r>
          </a:p>
          <a:p>
            <a:pPr marL="714375" lvl="1" indent="-352425">
              <a:spcAft>
                <a:spcPts val="600"/>
              </a:spcAft>
              <a:defRPr/>
            </a:pPr>
            <a:r>
              <a:rPr lang="fr-FR" sz="1800" dirty="0" smtClean="0"/>
              <a:t>=&gt; lissage du résultat imposable</a:t>
            </a:r>
          </a:p>
          <a:p>
            <a:pPr marL="714375" lvl="1" indent="-352425">
              <a:spcAft>
                <a:spcPts val="600"/>
              </a:spcAft>
              <a:buFontTx/>
              <a:buNone/>
              <a:defRPr/>
            </a:pPr>
            <a:endParaRPr lang="fr-FR" sz="1800" dirty="0" smtClean="0"/>
          </a:p>
          <a:p>
            <a:pPr lvl="1" algn="just">
              <a:defRPr/>
            </a:pPr>
            <a:endParaRPr lang="fr-FR" sz="900" dirty="0" smtClean="0"/>
          </a:p>
          <a:p>
            <a:pPr lvl="1">
              <a:defRPr/>
            </a:pPr>
            <a:endParaRPr lang="fr-FR" sz="1800" dirty="0" smtClean="0"/>
          </a:p>
          <a:p>
            <a:pPr marL="990600" lvl="3" indent="-276225" algn="just" eaLnBrk="1" hangingPunct="1">
              <a:spcAft>
                <a:spcPts val="1200"/>
              </a:spcAft>
              <a:buFont typeface="Arial" charset="0"/>
              <a:buNone/>
              <a:defRPr/>
            </a:pPr>
            <a:endParaRPr lang="fr-FR" sz="1600" dirty="0" smtClean="0"/>
          </a:p>
        </p:txBody>
      </p:sp>
      <p:sp>
        <p:nvSpPr>
          <p:cNvPr id="18435" name="Rectangle 2"/>
          <p:cNvSpPr>
            <a:spLocks noChangeArrowheads="1"/>
          </p:cNvSpPr>
          <p:nvPr/>
        </p:nvSpPr>
        <p:spPr bwMode="auto">
          <a:xfrm>
            <a:off x="2428860" y="274638"/>
            <a:ext cx="6286515" cy="777875"/>
          </a:xfrm>
          <a:prstGeom prst="rect">
            <a:avLst/>
          </a:prstGeom>
          <a:noFill/>
          <a:ln w="9525">
            <a:noFill/>
            <a:miter lim="800000"/>
            <a:headEnd/>
            <a:tailEnd/>
          </a:ln>
        </p:spPr>
        <p:txBody>
          <a:bodyPr anchor="ctr"/>
          <a:lstStyle/>
          <a:p>
            <a:r>
              <a:rPr lang="fr-FR" sz="2400" dirty="0" smtClean="0">
                <a:solidFill>
                  <a:srgbClr val="FF0000"/>
                </a:solidFill>
              </a:rPr>
              <a:t>Régime fiscal des reports déficitaires</a:t>
            </a:r>
            <a:endParaRPr lang="fr-FR" sz="2400" dirty="0">
              <a:solidFill>
                <a:srgbClr val="CC0000"/>
              </a:solidFill>
              <a:latin typeface="Tahoma" pitchFamily="34" charset="0"/>
            </a:endParaRP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19459"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SURTAXE DE </a:t>
            </a:r>
          </a:p>
          <a:p>
            <a:pPr marL="0" indent="0" algn="ctr" eaLnBrk="1" hangingPunct="1">
              <a:buFont typeface="Wingdings" pitchFamily="2" charset="2"/>
              <a:buNone/>
            </a:pPr>
            <a:r>
              <a:rPr lang="fr-FR" sz="4400" smtClean="0">
                <a:solidFill>
                  <a:srgbClr val="CC0000"/>
                </a:solidFill>
              </a:rPr>
              <a:t>5%</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3"/>
          <p:cNvSpPr>
            <a:spLocks noGrp="1"/>
          </p:cNvSpPr>
          <p:nvPr>
            <p:ph type="title"/>
          </p:nvPr>
        </p:nvSpPr>
        <p:spPr>
          <a:xfrm>
            <a:off x="500063" y="571500"/>
            <a:ext cx="8001000" cy="500063"/>
          </a:xfrm>
        </p:spPr>
        <p:txBody>
          <a:bodyPr/>
          <a:lstStyle/>
          <a:p>
            <a:pPr algn="ctr"/>
            <a:r>
              <a:rPr lang="fr-FR" sz="2000" dirty="0" smtClean="0">
                <a:solidFill>
                  <a:srgbClr val="FF0000"/>
                </a:solidFill>
              </a:rPr>
              <a:t>             Contribution exceptionnelle de 5 % (LFR IV 2011)</a:t>
            </a:r>
          </a:p>
        </p:txBody>
      </p:sp>
      <p:sp>
        <p:nvSpPr>
          <p:cNvPr id="20483" name="Espace réservé du contenu 4"/>
          <p:cNvSpPr>
            <a:spLocks noGrp="1"/>
          </p:cNvSpPr>
          <p:nvPr>
            <p:ph idx="1"/>
          </p:nvPr>
        </p:nvSpPr>
        <p:spPr>
          <a:xfrm>
            <a:off x="428596" y="1857364"/>
            <a:ext cx="8215313" cy="4886325"/>
          </a:xfrm>
        </p:spPr>
        <p:txBody>
          <a:bodyPr/>
          <a:lstStyle/>
          <a:p>
            <a:pPr algn="just"/>
            <a:r>
              <a:rPr lang="fr-FR" u="sng" dirty="0" smtClean="0"/>
              <a:t>Présentation générale</a:t>
            </a:r>
          </a:p>
          <a:p>
            <a:pPr lvl="1" algn="just"/>
            <a:r>
              <a:rPr lang="fr-FR" sz="1600" dirty="0" smtClean="0"/>
              <a:t>Contribution exceptionnelle de 5 % de l’IS, qui porte le taux global d’imposition à 35 % ou 36,1 % (selon que la contribution sociale additionnelle de 3,3 % soit ou non applicable) ;</a:t>
            </a:r>
          </a:p>
          <a:p>
            <a:pPr lvl="1" algn="just"/>
            <a:r>
              <a:rPr lang="fr-FR" sz="1600" dirty="0" smtClean="0"/>
              <a:t>Pas d’imputation des crédits d’impôt, des créances de carry-back, ni de l’IFA</a:t>
            </a:r>
          </a:p>
          <a:p>
            <a:pPr lvl="1" algn="just"/>
            <a:r>
              <a:rPr lang="fr-FR" sz="1600" dirty="0" smtClean="0"/>
              <a:t>Contribution applicable aux sociétés réalisant un CA &gt; 250 M€</a:t>
            </a:r>
          </a:p>
          <a:p>
            <a:pPr lvl="1" algn="just"/>
            <a:r>
              <a:rPr lang="fr-FR" sz="1600" dirty="0" smtClean="0"/>
              <a:t>Applicable aux exercices clos entre le 31 décembre 2011 et le 30 décembre 2013 ;</a:t>
            </a:r>
          </a:p>
          <a:p>
            <a:pPr lvl="1" algn="just"/>
            <a:r>
              <a:rPr lang="fr-FR" sz="1600" dirty="0" smtClean="0"/>
              <a:t>Elle est à payer au plus tard à la date prévue pour le versement du solde de liquidation de l’IS.</a:t>
            </a:r>
          </a:p>
          <a:p>
            <a:pPr algn="just"/>
            <a:r>
              <a:rPr lang="fr-FR" sz="2100" u="sng" dirty="0" smtClean="0"/>
              <a:t>Au niveau du groupe fiscal</a:t>
            </a:r>
            <a:r>
              <a:rPr lang="fr-FR" sz="2100" dirty="0" smtClean="0"/>
              <a:t>, le CA retenu est la somme des CA réalisés par les sociétés membres ;</a:t>
            </a:r>
          </a:p>
          <a:p>
            <a:pPr lvl="1" algn="just"/>
            <a:r>
              <a:rPr lang="fr-FR" sz="1800" dirty="0" smtClean="0"/>
              <a:t>=&gt; Surcout à raison des filiales intégrées bénéficiaires réalisant un 	CA inférieur à 250 M€</a:t>
            </a:r>
          </a:p>
          <a:p>
            <a:pPr lvl="1" algn="just"/>
            <a:r>
              <a:rPr lang="fr-FR" sz="1800" dirty="0" smtClean="0"/>
              <a:t>C’est a priori à la mère intégrante de supporter ce surcoût</a:t>
            </a:r>
          </a:p>
          <a:p>
            <a:pPr algn="just"/>
            <a:endParaRPr lang="fr-FR" dirty="0" smtClean="0"/>
          </a:p>
          <a:p>
            <a:pPr algn="just"/>
            <a:endParaRPr lang="fr-FR" dirty="0" smtClean="0"/>
          </a:p>
          <a:p>
            <a:pPr lvl="1" algn="just"/>
            <a:endParaRPr lang="fr-FR" dirty="0" smtClean="0"/>
          </a:p>
          <a:p>
            <a:pPr lvl="2" algn="just"/>
            <a:endParaRPr lang="fr-FR" dirty="0" smtClean="0"/>
          </a:p>
          <a:p>
            <a:pPr lvl="2"/>
            <a:endParaRPr lang="fr-F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3"/>
          <p:cNvSpPr>
            <a:spLocks noGrp="1"/>
          </p:cNvSpPr>
          <p:nvPr>
            <p:ph type="title"/>
          </p:nvPr>
        </p:nvSpPr>
        <p:spPr>
          <a:xfrm>
            <a:off x="533400" y="609600"/>
            <a:ext cx="8001000" cy="676275"/>
          </a:xfrm>
        </p:spPr>
        <p:txBody>
          <a:bodyPr/>
          <a:lstStyle/>
          <a:p>
            <a:pPr algn="ctr"/>
            <a:r>
              <a:rPr lang="fr-FR" sz="2000" dirty="0" smtClean="0">
                <a:solidFill>
                  <a:srgbClr val="FF0000"/>
                </a:solidFill>
              </a:rPr>
              <a:t>             Contribution exceptionnelle de 5 % (LFR IV 2011)</a:t>
            </a:r>
          </a:p>
        </p:txBody>
      </p:sp>
      <p:sp>
        <p:nvSpPr>
          <p:cNvPr id="21507" name="Espace réservé du contenu 4"/>
          <p:cNvSpPr>
            <a:spLocks noGrp="1"/>
          </p:cNvSpPr>
          <p:nvPr>
            <p:ph idx="1"/>
          </p:nvPr>
        </p:nvSpPr>
        <p:spPr>
          <a:xfrm>
            <a:off x="571472" y="1971675"/>
            <a:ext cx="8215313" cy="4886325"/>
          </a:xfrm>
        </p:spPr>
        <p:txBody>
          <a:bodyPr/>
          <a:lstStyle/>
          <a:p>
            <a:pPr algn="just"/>
            <a:r>
              <a:rPr lang="fr-FR" sz="2000" dirty="0" smtClean="0"/>
              <a:t>Dans quelle mesure le régime de l’intégration fiscale reste intéressant ?</a:t>
            </a:r>
          </a:p>
          <a:p>
            <a:pPr lvl="1" algn="just"/>
            <a:r>
              <a:rPr lang="fr-FR" sz="2000" dirty="0" smtClean="0"/>
              <a:t>Principaux avantages liés à l’intégration fiscale :</a:t>
            </a:r>
          </a:p>
          <a:p>
            <a:pPr lvl="2" algn="just"/>
            <a:r>
              <a:rPr lang="fr-FR" sz="1400" dirty="0" smtClean="0"/>
              <a:t>compensation des bénéfices et des déficits fiscaux réalisés par les sociétés membres ;</a:t>
            </a:r>
          </a:p>
          <a:p>
            <a:pPr lvl="2" algn="just"/>
            <a:r>
              <a:rPr lang="fr-FR" sz="1400" dirty="0" smtClean="0"/>
              <a:t>neutralisation de la quote-part de frais et charges sur les dividendes versés en régime mère et filiales.</a:t>
            </a:r>
          </a:p>
          <a:p>
            <a:pPr lvl="1" algn="just"/>
            <a:r>
              <a:rPr lang="fr-FR" sz="2000" dirty="0" smtClean="0"/>
              <a:t>Inconvénients potentiels :</a:t>
            </a:r>
          </a:p>
          <a:p>
            <a:pPr lvl="2" algn="just"/>
            <a:r>
              <a:rPr lang="fr-FR" sz="1400" dirty="0" smtClean="0"/>
              <a:t>Nouvelle contribution exceptionnelle de 5% </a:t>
            </a:r>
          </a:p>
          <a:p>
            <a:pPr lvl="2" algn="just"/>
            <a:r>
              <a:rPr lang="fr-FR" sz="1400" dirty="0" smtClean="0"/>
              <a:t>Report des déficits</a:t>
            </a:r>
          </a:p>
          <a:p>
            <a:pPr lvl="2" algn="just"/>
            <a:r>
              <a:rPr lang="fr-FR" sz="1400" dirty="0" smtClean="0"/>
              <a:t>modalités de calcul de la CSB de 3,3 %  (abattement de 763 000 € appliqué une seule fois au niveau du résultat d’ensemble) ;</a:t>
            </a:r>
          </a:p>
          <a:p>
            <a:pPr lvl="2" algn="just"/>
            <a:r>
              <a:rPr lang="fr-FR" sz="1400" dirty="0" smtClean="0"/>
              <a:t>modalités de calcul de la CVAE au niveau des sociétés membres (dont le CA est &lt; à 50 M€)</a:t>
            </a:r>
          </a:p>
          <a:p>
            <a:pPr lvl="1" algn="just"/>
            <a:r>
              <a:rPr lang="fr-FR" sz="2000" dirty="0" smtClean="0"/>
              <a:t>Redéfinition du périmètre ?</a:t>
            </a:r>
            <a:endParaRPr lang="fr-FR" dirty="0" smtClean="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200" dirty="0"/>
              <a:t>Pour modifier le bas de page :</a:t>
            </a:r>
          </a:p>
          <a:p>
            <a:pPr>
              <a:defRPr/>
            </a:pPr>
            <a:endParaRPr lang="fr-FR" sz="1200" dirty="0"/>
          </a:p>
          <a:p>
            <a:pPr>
              <a:defRPr/>
            </a:pPr>
            <a:r>
              <a:rPr lang="fr-FR" sz="1200" dirty="0"/>
              <a:t>Insertion / en-tête et pied de page</a:t>
            </a:r>
          </a:p>
          <a:p>
            <a:pPr>
              <a:defRPr/>
            </a:pPr>
            <a:endParaRPr lang="fr-FR" sz="1200" dirty="0"/>
          </a:p>
          <a:p>
            <a:pPr>
              <a:defRPr/>
            </a:pPr>
            <a:r>
              <a:rPr lang="fr-FR" sz="1200" dirty="0"/>
              <a:t>Modifier le titre de la présentation et la date</a:t>
            </a:r>
          </a:p>
          <a:p>
            <a:pPr>
              <a:defRPr/>
            </a:pPr>
            <a:endParaRPr lang="fr-FR" sz="1200" dirty="0"/>
          </a:p>
          <a:p>
            <a:pPr>
              <a:defRPr/>
            </a:pPr>
            <a:r>
              <a:rPr lang="fr-FR" sz="1200" dirty="0"/>
              <a:t>Cliquer sur appliquer partout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22531"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TITRES DE</a:t>
            </a:r>
          </a:p>
          <a:p>
            <a:pPr marL="0" indent="0" algn="ctr" eaLnBrk="1" hangingPunct="1">
              <a:buFont typeface="Wingdings" pitchFamily="2" charset="2"/>
              <a:buNone/>
            </a:pPr>
            <a:r>
              <a:rPr lang="fr-FR" sz="4400" smtClean="0">
                <a:solidFill>
                  <a:srgbClr val="CC0000"/>
                </a:solidFill>
              </a:rPr>
              <a:t>PARTICIPATION</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a:r>
              <a:rPr lang="fr-FR" smtClean="0"/>
              <a:t>ACTUALITE FISCALE INTERNE</a:t>
            </a:r>
            <a:br>
              <a:rPr lang="fr-FR" smtClean="0"/>
            </a:br>
            <a:r>
              <a:rPr lang="fr-FR" smtClean="0"/>
              <a:t>LOI DE FINANCES POUR 2012</a:t>
            </a:r>
            <a:br>
              <a:rPr lang="fr-FR" smtClean="0"/>
            </a:br>
            <a:r>
              <a:rPr lang="fr-FR" smtClean="0"/>
              <a:t>Lois de Finances Rectificatives pour 2011</a:t>
            </a:r>
            <a:br>
              <a:rPr lang="fr-FR" smtClean="0"/>
            </a:br>
            <a:r>
              <a:rPr lang="fr-FR" smtClean="0"/>
              <a:t>						    </a:t>
            </a:r>
            <a:r>
              <a:rPr lang="fr-FR" sz="2000" smtClean="0"/>
              <a:t>Renaud GROB</a:t>
            </a:r>
          </a:p>
        </p:txBody>
      </p:sp>
      <p:pic>
        <p:nvPicPr>
          <p:cNvPr id="3" name="Picture 2" descr="http://www.abaf.asso.fr/images/log_bandeau.gif"/>
          <p:cNvPicPr>
            <a:picLocks noChangeAspect="1" noChangeArrowheads="1"/>
          </p:cNvPicPr>
          <p:nvPr/>
        </p:nvPicPr>
        <p:blipFill>
          <a:blip r:embed="rId3" cstate="print"/>
          <a:srcRect l="7353" r="11764" b="8333"/>
          <a:stretch>
            <a:fillRect/>
          </a:stretch>
        </p:blipFill>
        <p:spPr bwMode="auto">
          <a:xfrm>
            <a:off x="785786" y="428604"/>
            <a:ext cx="1571636" cy="78581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3"/>
          <p:cNvSpPr>
            <a:spLocks noGrp="1"/>
          </p:cNvSpPr>
          <p:nvPr>
            <p:ph type="title"/>
          </p:nvPr>
        </p:nvSpPr>
        <p:spPr>
          <a:xfrm>
            <a:off x="533400" y="609600"/>
            <a:ext cx="8001000" cy="676275"/>
          </a:xfrm>
        </p:spPr>
        <p:txBody>
          <a:bodyPr/>
          <a:lstStyle/>
          <a:p>
            <a:pPr algn="ctr"/>
            <a:r>
              <a:rPr lang="fr-FR" sz="2400" dirty="0" smtClean="0">
                <a:solidFill>
                  <a:srgbClr val="FF0000"/>
                </a:solidFill>
              </a:rPr>
              <a:t>Cession de titres de participation</a:t>
            </a:r>
          </a:p>
        </p:txBody>
      </p:sp>
      <p:sp>
        <p:nvSpPr>
          <p:cNvPr id="23555" name="Espace réservé du contenu 4"/>
          <p:cNvSpPr>
            <a:spLocks noGrp="1"/>
          </p:cNvSpPr>
          <p:nvPr>
            <p:ph idx="1"/>
          </p:nvPr>
        </p:nvSpPr>
        <p:spPr>
          <a:xfrm>
            <a:off x="571472" y="1928802"/>
            <a:ext cx="8001000" cy="4500563"/>
          </a:xfrm>
        </p:spPr>
        <p:txBody>
          <a:bodyPr/>
          <a:lstStyle/>
          <a:p>
            <a:pPr algn="just"/>
            <a:r>
              <a:rPr lang="fr-FR" sz="2000" dirty="0" smtClean="0"/>
              <a:t>La quote-part de frais et charges prise en compte dans le résultat imposable est portée à 10 % (au lieu de 5 %) de la plus-value nette de cession de titres de participation (LFR II pour 2011 du 19 septembre 2011 et instruction 4 B-1-11 du 28 novembre 2011) :</a:t>
            </a:r>
          </a:p>
          <a:p>
            <a:pPr lvl="1" algn="just"/>
            <a:r>
              <a:rPr lang="fr-FR" sz="1700" dirty="0" smtClean="0"/>
              <a:t>nouveau régime applicable aux plus-values réalisées à compter du 1</a:t>
            </a:r>
            <a:r>
              <a:rPr lang="fr-FR" sz="1700" baseline="30000" dirty="0" smtClean="0"/>
              <a:t>er</a:t>
            </a:r>
            <a:r>
              <a:rPr lang="fr-FR" sz="1700" dirty="0" smtClean="0"/>
              <a:t> janvier 2011 (mais ne concerne que les exercices qui sont clos à compter du 21 septembre 2011) ;</a:t>
            </a:r>
          </a:p>
          <a:p>
            <a:pPr lvl="1" algn="just"/>
            <a:r>
              <a:rPr lang="fr-FR" sz="1700" dirty="0" smtClean="0"/>
              <a:t>nouveau taux applicable aux plus-values imposables antérieurement placées en report ou en sursis d’imposition (corrélativement, les moins-values antérieurement placées en sursis viennent minorer l’assiette de calcul de la quote-part au taux de 10 %, déterminée à partir des plus-values nettes de l’exercice) ;</a:t>
            </a:r>
          </a:p>
          <a:p>
            <a:pPr lvl="1" algn="just"/>
            <a:r>
              <a:rPr lang="fr-FR" sz="1700" dirty="0" smtClean="0"/>
              <a:t>Nouveau taux également applicable aux plus ou moins values antérieurement neutralisées au sein d’un groupe fiscal, et </a:t>
            </a:r>
            <a:r>
              <a:rPr lang="fr-FR" sz="1700" dirty="0" err="1" smtClean="0"/>
              <a:t>déneutralisées</a:t>
            </a:r>
            <a:r>
              <a:rPr lang="fr-FR" sz="1700" dirty="0" smtClean="0"/>
              <a:t> au titre d’un exercice ouvert à compter du 1</a:t>
            </a:r>
            <a:r>
              <a:rPr lang="fr-FR" sz="1700" baseline="30000" dirty="0" smtClean="0"/>
              <a:t>er</a:t>
            </a:r>
            <a:r>
              <a:rPr lang="fr-FR" sz="1700" dirty="0" smtClean="0"/>
              <a:t> janvier 2011.</a:t>
            </a:r>
          </a:p>
          <a:p>
            <a:pPr lvl="1" algn="just"/>
            <a:endParaRPr lang="fr-FR" dirty="0" smtClean="0"/>
          </a:p>
          <a:p>
            <a:pPr algn="just"/>
            <a:endParaRPr lang="fr-FR" dirty="0" smtClean="0"/>
          </a:p>
          <a:p>
            <a:pPr lvl="1" algn="just"/>
            <a:endParaRPr lang="fr-FR" dirty="0" smtClean="0"/>
          </a:p>
          <a:p>
            <a:pPr lvl="2" algn="just"/>
            <a:endParaRPr lang="fr-FR" dirty="0" smtClean="0"/>
          </a:p>
          <a:p>
            <a:pPr lvl="2" algn="just"/>
            <a:endParaRPr lang="fr-FR" dirty="0" smtClean="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p:cNvSpPr>
          <p:nvPr>
            <p:ph type="title"/>
          </p:nvPr>
        </p:nvSpPr>
        <p:spPr>
          <a:xfrm>
            <a:off x="533400" y="609600"/>
            <a:ext cx="8001000" cy="676275"/>
          </a:xfrm>
        </p:spPr>
        <p:txBody>
          <a:bodyPr/>
          <a:lstStyle/>
          <a:p>
            <a:pPr algn="ctr"/>
            <a:r>
              <a:rPr lang="fr-FR" sz="2400" dirty="0" smtClean="0">
                <a:solidFill>
                  <a:srgbClr val="FF0000"/>
                </a:solidFill>
              </a:rPr>
              <a:t>Cession de titres</a:t>
            </a:r>
          </a:p>
        </p:txBody>
      </p:sp>
      <p:sp>
        <p:nvSpPr>
          <p:cNvPr id="24579" name="Espace réservé du contenu 4"/>
          <p:cNvSpPr>
            <a:spLocks noGrp="1"/>
          </p:cNvSpPr>
          <p:nvPr>
            <p:ph idx="1"/>
          </p:nvPr>
        </p:nvSpPr>
        <p:spPr>
          <a:xfrm>
            <a:off x="500034" y="1785926"/>
            <a:ext cx="8001000" cy="4929207"/>
          </a:xfrm>
        </p:spPr>
        <p:txBody>
          <a:bodyPr/>
          <a:lstStyle/>
          <a:p>
            <a:pPr algn="just"/>
            <a:r>
              <a:rPr lang="fr-FR" sz="2000" dirty="0" smtClean="0"/>
              <a:t>Droits d’enregistrement sur la cession d’actions (Loi de Finances pour 2012, article 3): </a:t>
            </a:r>
          </a:p>
          <a:p>
            <a:pPr lvl="1" algn="just"/>
            <a:r>
              <a:rPr lang="fr-FR" sz="2000" dirty="0" smtClean="0"/>
              <a:t>Remplacement de l’ancien taux proportionnel de 3 % plafonné à 5 000 € par un barème dégressif : </a:t>
            </a:r>
          </a:p>
          <a:p>
            <a:pPr lvl="2" algn="just"/>
            <a:r>
              <a:rPr lang="fr-FR" sz="1400" dirty="0" smtClean="0"/>
              <a:t>3 % pour la fraction d’assiette inferieure à 200 000 € ;</a:t>
            </a:r>
          </a:p>
          <a:p>
            <a:pPr lvl="2" algn="just"/>
            <a:r>
              <a:rPr lang="fr-FR" sz="1400" dirty="0" smtClean="0"/>
              <a:t>0,5% pour la fraction comprise entre 200 000 €  et 500 M€ ; </a:t>
            </a:r>
          </a:p>
          <a:p>
            <a:pPr lvl="2" algn="just"/>
            <a:r>
              <a:rPr lang="fr-FR" sz="1400" dirty="0" smtClean="0"/>
              <a:t>0,25% pour la fraction excédant 500 M€ ;</a:t>
            </a:r>
          </a:p>
          <a:p>
            <a:pPr lvl="1" algn="just"/>
            <a:r>
              <a:rPr lang="fr-FR" sz="2000" dirty="0" smtClean="0"/>
              <a:t>Exonération de droits prévue dans le cadre de certaines opérations :</a:t>
            </a:r>
          </a:p>
          <a:p>
            <a:pPr lvl="2" algn="just"/>
            <a:r>
              <a:rPr lang="fr-FR" sz="1400" dirty="0" smtClean="0"/>
              <a:t>rachat de ses propres titres par une société ;</a:t>
            </a:r>
          </a:p>
          <a:p>
            <a:pPr lvl="2" algn="just"/>
            <a:r>
              <a:rPr lang="fr-FR" sz="1400" dirty="0" smtClean="0"/>
              <a:t>acquisitions de titres de sociétés placées sous procédure de sauvegarde ou en redressement judiciaire ;</a:t>
            </a:r>
          </a:p>
          <a:p>
            <a:pPr lvl="2" algn="just"/>
            <a:r>
              <a:rPr lang="fr-FR" sz="1400" dirty="0" smtClean="0"/>
              <a:t>cession entre sociétés membres d’un même groupe d’intégration fiscal ;</a:t>
            </a:r>
          </a:p>
          <a:p>
            <a:pPr lvl="1" algn="just"/>
            <a:r>
              <a:rPr lang="fr-FR" sz="1800" dirty="0" smtClean="0"/>
              <a:t>Application des droits aux cessions de titres de sociétés françaises constatées par des actes passés à l’étranger.</a:t>
            </a:r>
          </a:p>
          <a:p>
            <a:pPr lvl="1" algn="just"/>
            <a:r>
              <a:rPr lang="fr-FR" sz="1800" dirty="0" smtClean="0"/>
              <a:t>Cessions de parts sociales restent soumises au taux unique de 3%  </a:t>
            </a:r>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84225" y="563563"/>
            <a:ext cx="7716838" cy="661987"/>
          </a:xfrm>
        </p:spPr>
        <p:txBody>
          <a:bodyPr/>
          <a:lstStyle/>
          <a:p>
            <a:pPr algn="ctr" defTabSz="911225"/>
            <a:r>
              <a:rPr lang="fr-FR" dirty="0" smtClean="0">
                <a:solidFill>
                  <a:srgbClr val="FF0000"/>
                </a:solidFill>
                <a:cs typeface="Arial" charset="0"/>
              </a:rPr>
              <a:t>Nouvelle limitation pour les charges financières liées à </a:t>
            </a:r>
            <a:br>
              <a:rPr lang="fr-FR" dirty="0" smtClean="0">
                <a:solidFill>
                  <a:srgbClr val="FF0000"/>
                </a:solidFill>
                <a:cs typeface="Arial" charset="0"/>
              </a:rPr>
            </a:br>
            <a:r>
              <a:rPr lang="fr-FR" dirty="0" smtClean="0">
                <a:solidFill>
                  <a:srgbClr val="FF0000"/>
                </a:solidFill>
                <a:cs typeface="Arial" charset="0"/>
              </a:rPr>
              <a:t>l’acquisition de titres de participation</a:t>
            </a:r>
            <a:endParaRPr lang="fr-FR" b="1" dirty="0" smtClean="0">
              <a:solidFill>
                <a:srgbClr val="FF0000"/>
              </a:solidFill>
              <a:cs typeface="Arial" charset="0"/>
            </a:endParaRPr>
          </a:p>
        </p:txBody>
      </p:sp>
      <p:sp>
        <p:nvSpPr>
          <p:cNvPr id="25603" name="Content Placeholder 2"/>
          <p:cNvSpPr>
            <a:spLocks noGrp="1"/>
          </p:cNvSpPr>
          <p:nvPr>
            <p:ph idx="1"/>
          </p:nvPr>
        </p:nvSpPr>
        <p:spPr>
          <a:xfrm>
            <a:off x="785786" y="1857364"/>
            <a:ext cx="7604125" cy="4843462"/>
          </a:xfrm>
        </p:spPr>
        <p:txBody>
          <a:bodyPr/>
          <a:lstStyle/>
          <a:p>
            <a:pPr marL="173038" indent="-173038" defTabSz="911225">
              <a:buClr>
                <a:srgbClr val="AF0032"/>
              </a:buClr>
              <a:buSzPct val="100000"/>
              <a:buFont typeface="Arial" charset="0"/>
              <a:buChar char="•"/>
            </a:pPr>
            <a:r>
              <a:rPr lang="fr-FR" b="0" dirty="0" smtClean="0">
                <a:cs typeface="Arial" charset="0"/>
              </a:rPr>
              <a:t>Avant la loi de finances rectificative pour 2011, il existait déjà plusieurs dispositifs de  limitation à la déductibilité des charges financières :</a:t>
            </a:r>
          </a:p>
          <a:p>
            <a:pPr marL="173038" indent="-173038" defTabSz="911225">
              <a:buClr>
                <a:srgbClr val="AF0032"/>
              </a:buClr>
              <a:buSzPct val="100000"/>
              <a:buFont typeface="Arial" charset="0"/>
              <a:buChar char="•"/>
            </a:pPr>
            <a:endParaRPr lang="fr-FR" dirty="0" smtClean="0">
              <a:cs typeface="Arial" charset="0"/>
            </a:endParaRPr>
          </a:p>
          <a:p>
            <a:pPr marL="311150" lvl="1" indent="-155575" defTabSz="911225">
              <a:buClr>
                <a:srgbClr val="AF0032"/>
              </a:buClr>
              <a:buFont typeface="Arial" charset="0"/>
              <a:buChar char="•"/>
            </a:pPr>
            <a:r>
              <a:rPr lang="fr-FR" dirty="0" smtClean="0">
                <a:cs typeface="Arial" charset="0"/>
              </a:rPr>
              <a:t>Dépassement du taux maximum d’intérêts déductibles (articles 39-1-3° et 212-I CGI)</a:t>
            </a:r>
          </a:p>
          <a:p>
            <a:pPr marL="465138" lvl="2" indent="-155575" defTabSz="911225"/>
            <a:r>
              <a:rPr lang="fr-FR" dirty="0" smtClean="0">
                <a:cs typeface="Arial" charset="0"/>
              </a:rPr>
              <a:t>Taux publié par l’administration, et au-delà de ce taux (pour les actionnaires contrôlant), la limite du taux de marché</a:t>
            </a:r>
          </a:p>
          <a:p>
            <a:pPr marL="311150" lvl="1" indent="-155575" defTabSz="911225">
              <a:buClr>
                <a:srgbClr val="AF0032"/>
              </a:buClr>
              <a:buFont typeface="Arial" charset="0"/>
              <a:buChar char="•"/>
            </a:pPr>
            <a:r>
              <a:rPr lang="fr-FR" dirty="0" smtClean="0">
                <a:cs typeface="Arial" charset="0"/>
              </a:rPr>
              <a:t>Les limites de sous-capitalisation (article 212-II CGI)</a:t>
            </a:r>
          </a:p>
          <a:p>
            <a:pPr marL="465138" lvl="2" indent="-155575" defTabSz="911225"/>
            <a:r>
              <a:rPr lang="fr-FR" dirty="0" smtClean="0">
                <a:cs typeface="Arial" charset="0"/>
              </a:rPr>
              <a:t>Ratios de sous capita</a:t>
            </a:r>
            <a:r>
              <a:rPr lang="fr-FR" i="1" dirty="0" smtClean="0">
                <a:cs typeface="Arial" charset="0"/>
              </a:rPr>
              <a:t>lis</a:t>
            </a:r>
            <a:r>
              <a:rPr lang="fr-FR" dirty="0" smtClean="0">
                <a:cs typeface="Arial" charset="0"/>
              </a:rPr>
              <a:t>ation (depuis 2007), désormais applicables aux prêts de tiers lorsqu’ils bénéficient de certaines garanties groupe </a:t>
            </a:r>
          </a:p>
          <a:p>
            <a:pPr marL="311150" lvl="1" indent="-155575" defTabSz="911225">
              <a:buClr>
                <a:srgbClr val="AF0032"/>
              </a:buClr>
              <a:buFont typeface="Arial" charset="0"/>
              <a:buChar char="•"/>
            </a:pPr>
            <a:r>
              <a:rPr lang="fr-FR" dirty="0" smtClean="0">
                <a:cs typeface="Arial" charset="0"/>
              </a:rPr>
              <a:t>Le « ratio Charasse » (article 223 B, al.7 CGI)</a:t>
            </a:r>
          </a:p>
          <a:p>
            <a:pPr marL="465138" lvl="2" indent="-155575" defTabSz="911225"/>
            <a:r>
              <a:rPr lang="fr-FR" dirty="0" smtClean="0">
                <a:cs typeface="Arial" charset="0"/>
              </a:rPr>
              <a:t>Vise les acquisitions entre parties liées, lorsque l’acquéreur et la cible sont membres d’un même groupe d’intégration fiscale</a:t>
            </a:r>
          </a:p>
          <a:p>
            <a:pPr marL="311150" lvl="1" indent="-155575" defTabSz="911225">
              <a:buClr>
                <a:srgbClr val="AF0032"/>
              </a:buClr>
              <a:buFont typeface="Arial" charset="0"/>
              <a:buChar char="•"/>
            </a:pPr>
            <a:r>
              <a:rPr lang="fr-FR" dirty="0" smtClean="0">
                <a:cs typeface="Arial" charset="0"/>
              </a:rPr>
              <a:t>Plus généralement, les limites de l’abus de droit et de l’acte anormal de gestion</a:t>
            </a:r>
            <a:endParaRPr lang="fr-FR" sz="1400" b="1" dirty="0" smtClean="0"/>
          </a:p>
          <a:p>
            <a:pPr marL="311150" lvl="1" indent="-155575" defTabSz="911225">
              <a:buClr>
                <a:srgbClr val="AF0032"/>
              </a:buClr>
              <a:buFont typeface="Arial" charset="0"/>
              <a:buChar char="•"/>
            </a:pPr>
            <a:endParaRPr lang="fr-FR" dirty="0" smtClean="0">
              <a:cs typeface="Arial" charset="0"/>
            </a:endParaRP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0" y="214290"/>
            <a:ext cx="1571636" cy="7858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84225" y="563563"/>
            <a:ext cx="7788275" cy="661987"/>
          </a:xfrm>
        </p:spPr>
        <p:txBody>
          <a:bodyPr/>
          <a:lstStyle/>
          <a:p>
            <a:pPr algn="ctr"/>
            <a:r>
              <a:rPr lang="fr-FR" dirty="0" smtClean="0">
                <a:solidFill>
                  <a:srgbClr val="FF0000"/>
                </a:solidFill>
                <a:cs typeface="Arial" charset="0"/>
              </a:rPr>
              <a:t>Nouvelle limitation pour les charges financières liées à </a:t>
            </a:r>
            <a:br>
              <a:rPr lang="fr-FR" dirty="0" smtClean="0">
                <a:solidFill>
                  <a:srgbClr val="FF0000"/>
                </a:solidFill>
                <a:cs typeface="Arial" charset="0"/>
              </a:rPr>
            </a:br>
            <a:r>
              <a:rPr lang="fr-FR" dirty="0" smtClean="0">
                <a:solidFill>
                  <a:srgbClr val="FF0000"/>
                </a:solidFill>
                <a:cs typeface="Arial" charset="0"/>
              </a:rPr>
              <a:t>l’acquisition de titres de participation</a:t>
            </a:r>
            <a:endParaRPr lang="fr-FR" b="1" dirty="0" smtClean="0">
              <a:solidFill>
                <a:srgbClr val="FF0000"/>
              </a:solidFill>
              <a:cs typeface="Arial" charset="0"/>
            </a:endParaRPr>
          </a:p>
        </p:txBody>
      </p:sp>
      <p:sp>
        <p:nvSpPr>
          <p:cNvPr id="26627" name="Content Placeholder 2"/>
          <p:cNvSpPr>
            <a:spLocks noGrp="1"/>
          </p:cNvSpPr>
          <p:nvPr>
            <p:ph idx="1"/>
          </p:nvPr>
        </p:nvSpPr>
        <p:spPr>
          <a:xfrm>
            <a:off x="714348" y="1857364"/>
            <a:ext cx="7602537" cy="4649788"/>
          </a:xfrm>
        </p:spPr>
        <p:txBody>
          <a:bodyPr/>
          <a:lstStyle/>
          <a:p>
            <a:pPr>
              <a:buFont typeface="Arial" charset="0"/>
              <a:buChar char="•"/>
            </a:pPr>
            <a:r>
              <a:rPr lang="fr-FR" b="0" dirty="0" smtClean="0">
                <a:cs typeface="Arial" charset="0"/>
              </a:rPr>
              <a:t>LFR 2011 : nouveau dispositif de limitation de déduction (article 209 IX du CGI), inspiré du « ratio Charasse »</a:t>
            </a:r>
            <a:endParaRPr lang="fr-FR" dirty="0" smtClean="0">
              <a:cs typeface="Arial" charset="0"/>
            </a:endParaRPr>
          </a:p>
          <a:p>
            <a:pPr marL="311150" lvl="1" indent="-155575">
              <a:buClr>
                <a:srgbClr val="AF0032"/>
              </a:buClr>
              <a:buFont typeface="Arial" charset="0"/>
              <a:buChar char="•"/>
            </a:pPr>
            <a:r>
              <a:rPr lang="fr-FR" u="sng" dirty="0" smtClean="0">
                <a:cs typeface="Arial" charset="0"/>
              </a:rPr>
              <a:t>Inversion de la charge de le preuve </a:t>
            </a:r>
            <a:r>
              <a:rPr lang="fr-FR" dirty="0" smtClean="0">
                <a:cs typeface="Arial" charset="0"/>
              </a:rPr>
              <a:t>: la déduction des charges financières d’acquisition des titres de participation n’est possible que si l’entreprise cessionnaire démontre à la fois que :</a:t>
            </a:r>
          </a:p>
          <a:p>
            <a:pPr marL="609600" lvl="2" indent="-300038">
              <a:buFontTx/>
              <a:buAutoNum type="arabicParenR"/>
            </a:pPr>
            <a:endParaRPr lang="fr-FR" dirty="0" smtClean="0">
              <a:cs typeface="Arial" charset="0"/>
            </a:endParaRPr>
          </a:p>
          <a:p>
            <a:pPr marL="777875" lvl="3" indent="-300038"/>
            <a:r>
              <a:rPr lang="fr-FR" sz="1400" dirty="0" smtClean="0">
                <a:cs typeface="Arial" charset="0"/>
              </a:rPr>
              <a:t>les décisions relatives à ces titres sont prises par elle (ou sa mère ou sa sœur, si établie en France) : </a:t>
            </a:r>
          </a:p>
          <a:p>
            <a:pPr marL="933450" lvl="4" indent="-300038"/>
            <a:r>
              <a:rPr lang="fr-FR" sz="1300" dirty="0" smtClean="0">
                <a:latin typeface="Arial" charset="0"/>
                <a:cs typeface="Arial" charset="0"/>
              </a:rPr>
              <a:t>décision d’acquisition / de conservation / de vente </a:t>
            </a:r>
          </a:p>
          <a:p>
            <a:pPr marL="933450" lvl="4" indent="-300038">
              <a:buFontTx/>
              <a:buNone/>
            </a:pPr>
            <a:endParaRPr lang="fr-FR" dirty="0" smtClean="0">
              <a:latin typeface="Arial" charset="0"/>
              <a:cs typeface="Arial" charset="0"/>
            </a:endParaRPr>
          </a:p>
          <a:p>
            <a:pPr marL="777875" lvl="3" indent="-300038"/>
            <a:r>
              <a:rPr lang="fr-FR" sz="1400" dirty="0" smtClean="0">
                <a:cs typeface="Arial" charset="0"/>
              </a:rPr>
              <a:t>qu’elle (ou sa mère ou sa sœur, si établie en France) exerce de façon effective un contrôle ou une influence sur la société cible </a:t>
            </a:r>
          </a:p>
          <a:p>
            <a:pPr marL="609600" lvl="2" indent="-300038">
              <a:buFontTx/>
              <a:buAutoNum type="arabicParenR" startAt="2"/>
            </a:pPr>
            <a:endParaRPr lang="fr-FR" dirty="0" smtClean="0">
              <a:cs typeface="Arial" charset="0"/>
            </a:endParaRPr>
          </a:p>
          <a:p>
            <a:pPr marL="311150" lvl="1" indent="-155575">
              <a:buClr>
                <a:srgbClr val="AF0032"/>
              </a:buClr>
              <a:buFont typeface="Arial" charset="0"/>
              <a:buChar char="•"/>
            </a:pPr>
            <a:r>
              <a:rPr lang="fr-FR" dirty="0" smtClean="0">
                <a:cs typeface="Arial" charset="0"/>
              </a:rPr>
              <a:t>La démonstration est à apporter par le contribuable sur le ou les exercices couvrant une période de 12 mois suivant l’acquisition.</a:t>
            </a:r>
          </a:p>
          <a:p>
            <a:pPr marL="311150" lvl="1" indent="-155575">
              <a:buClr>
                <a:srgbClr val="AF0032"/>
              </a:buClr>
              <a:buFont typeface="Arial" charset="0"/>
              <a:buChar char="•"/>
            </a:pPr>
            <a:r>
              <a:rPr lang="fr-FR" dirty="0" smtClean="0">
                <a:cs typeface="Arial" charset="0"/>
              </a:rPr>
              <a:t>Tous les titres de participation sont visés (cibles françaises comme étrangères)</a:t>
            </a: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84225" y="563563"/>
            <a:ext cx="7788275" cy="661987"/>
          </a:xfrm>
        </p:spPr>
        <p:txBody>
          <a:bodyPr/>
          <a:lstStyle/>
          <a:p>
            <a:pPr algn="ctr"/>
            <a:r>
              <a:rPr lang="fr-FR" dirty="0" smtClean="0">
                <a:solidFill>
                  <a:srgbClr val="FF0000"/>
                </a:solidFill>
                <a:cs typeface="Arial" charset="0"/>
              </a:rPr>
              <a:t>Nouvelle limitation pour les charges financières liées à </a:t>
            </a:r>
            <a:br>
              <a:rPr lang="fr-FR" dirty="0" smtClean="0">
                <a:solidFill>
                  <a:srgbClr val="FF0000"/>
                </a:solidFill>
                <a:cs typeface="Arial" charset="0"/>
              </a:rPr>
            </a:br>
            <a:r>
              <a:rPr lang="fr-FR" dirty="0" smtClean="0">
                <a:solidFill>
                  <a:srgbClr val="FF0000"/>
                </a:solidFill>
                <a:cs typeface="Arial" charset="0"/>
              </a:rPr>
              <a:t>l’acquisition de titres de participation</a:t>
            </a:r>
            <a:endParaRPr lang="fr-FR" b="1" dirty="0" smtClean="0">
              <a:cs typeface="Arial" charset="0"/>
            </a:endParaRPr>
          </a:p>
        </p:txBody>
      </p:sp>
      <p:sp>
        <p:nvSpPr>
          <p:cNvPr id="3" name="Content Placeholder 2"/>
          <p:cNvSpPr>
            <a:spLocks noGrp="1"/>
          </p:cNvSpPr>
          <p:nvPr>
            <p:ph idx="1"/>
          </p:nvPr>
        </p:nvSpPr>
        <p:spPr>
          <a:xfrm>
            <a:off x="714348" y="1857364"/>
            <a:ext cx="7602537" cy="4649788"/>
          </a:xfrm>
        </p:spPr>
        <p:txBody>
          <a:bodyPr/>
          <a:lstStyle/>
          <a:p>
            <a:pPr marL="173931" lvl="1" indent="-173931" algn="l" defTabSz="912787">
              <a:buClr>
                <a:srgbClr val="AF0032"/>
              </a:buClr>
              <a:buSzPct val="100000"/>
              <a:buFont typeface="Arial" charset="0"/>
              <a:buChar char="•"/>
              <a:defRPr/>
            </a:pPr>
            <a:r>
              <a:rPr lang="fr-FR" sz="1800" dirty="0" smtClean="0">
                <a:cs typeface="Arial" charset="0"/>
              </a:rPr>
              <a:t>Sanction : réintégration  forfaitaire des charges financières afférentes aux titres acquis</a:t>
            </a:r>
          </a:p>
          <a:p>
            <a:pPr marL="311683" lvl="1" indent="-155842" defTabSz="912787">
              <a:buClr>
                <a:srgbClr val="AF0032"/>
              </a:buClr>
              <a:buSzPct val="100000"/>
              <a:buNone/>
              <a:defRPr/>
            </a:pPr>
            <a:endParaRPr lang="fr-FR" dirty="0" smtClean="0">
              <a:cs typeface="Arial" charset="0"/>
            </a:endParaRPr>
          </a:p>
          <a:p>
            <a:pPr marL="311683" lvl="1" indent="-155842" defTabSz="912787">
              <a:buClr>
                <a:srgbClr val="AF0032"/>
              </a:buClr>
              <a:buSzPct val="100000"/>
              <a:buFont typeface="Arial" charset="0"/>
              <a:buChar char="•"/>
              <a:defRPr/>
            </a:pPr>
            <a:r>
              <a:rPr lang="fr-FR" dirty="0" smtClean="0">
                <a:cs typeface="Arial" charset="0"/>
              </a:rPr>
              <a:t>Dans la limite du rapport suivant :</a:t>
            </a:r>
          </a:p>
          <a:p>
            <a:pPr marL="311683" lvl="1" indent="-155842" defTabSz="912787">
              <a:buClr>
                <a:srgbClr val="AF0032"/>
              </a:buClr>
              <a:buSzPct val="100000"/>
              <a:buFont typeface="Arial" charset="0"/>
              <a:buChar char="•"/>
              <a:defRPr/>
            </a:pPr>
            <a:endParaRPr lang="fr-FR" dirty="0" smtClean="0">
              <a:cs typeface="Arial" charset="0"/>
            </a:endParaRPr>
          </a:p>
          <a:p>
            <a:pPr marL="311683" lvl="1" indent="-155842" defTabSz="912787">
              <a:buClr>
                <a:srgbClr val="AF0032"/>
              </a:buClr>
              <a:buSzPct val="100000"/>
              <a:buFontTx/>
              <a:buNone/>
              <a:defRPr/>
            </a:pPr>
            <a:endParaRPr lang="fr-FR" dirty="0" smtClean="0">
              <a:cs typeface="Arial" charset="0"/>
            </a:endParaRPr>
          </a:p>
          <a:p>
            <a:pPr marL="311683" lvl="1" indent="-155842" defTabSz="912787">
              <a:buClr>
                <a:srgbClr val="AF0032"/>
              </a:buClr>
              <a:buSzPct val="100000"/>
              <a:buFont typeface="Arial" charset="0"/>
              <a:buChar char="•"/>
              <a:defRPr/>
            </a:pPr>
            <a:endParaRPr lang="fr-FR" dirty="0" smtClean="0">
              <a:cs typeface="Arial" charset="0"/>
            </a:endParaRPr>
          </a:p>
          <a:p>
            <a:pPr marL="311683" lvl="1" indent="-155842" defTabSz="912787">
              <a:buClr>
                <a:srgbClr val="AF0032"/>
              </a:buClr>
              <a:buSzPct val="100000"/>
              <a:buFont typeface="Arial" charset="0"/>
              <a:buChar char="•"/>
              <a:defRPr/>
            </a:pPr>
            <a:r>
              <a:rPr lang="fr-FR" dirty="0" smtClean="0">
                <a:cs typeface="Arial" charset="0"/>
              </a:rPr>
              <a:t>Réalisée à compter de l’exercice de l’acquisition (ou de l’exercice suivant ?), puis au titre des exercices suivants jusqu’au dernier exercice clos dans la 8</a:t>
            </a:r>
            <a:r>
              <a:rPr lang="fr-FR" baseline="30000" dirty="0" smtClean="0">
                <a:cs typeface="Arial" charset="0"/>
              </a:rPr>
              <a:t>ème</a:t>
            </a:r>
            <a:r>
              <a:rPr lang="fr-FR" dirty="0" smtClean="0">
                <a:cs typeface="Arial" charset="0"/>
              </a:rPr>
              <a:t> année suivant celle de l’acquisition</a:t>
            </a:r>
          </a:p>
          <a:p>
            <a:pPr marL="311683" lvl="1" indent="-155842" defTabSz="912787">
              <a:buClr>
                <a:srgbClr val="AF0032"/>
              </a:buClr>
              <a:buSzPct val="100000"/>
              <a:buFontTx/>
              <a:buNone/>
              <a:defRPr/>
            </a:pPr>
            <a:endParaRPr lang="fr-FR" b="1" dirty="0" smtClean="0">
              <a:cs typeface="Arial" charset="0"/>
            </a:endParaRPr>
          </a:p>
          <a:p>
            <a:pPr marL="173931" indent="-173931" defTabSz="912787">
              <a:buClr>
                <a:srgbClr val="AF0032"/>
              </a:buClr>
              <a:buSzPct val="100000"/>
              <a:buFont typeface="Arial" charset="0"/>
              <a:buChar char="•"/>
              <a:defRPr/>
            </a:pPr>
            <a:r>
              <a:rPr lang="fr-FR" b="0" dirty="0" smtClean="0">
                <a:cs typeface="Arial" charset="0"/>
              </a:rPr>
              <a:t>Tempéraments : dispositif non applicable</a:t>
            </a:r>
          </a:p>
          <a:p>
            <a:pPr marL="311683" lvl="1" indent="-155842" defTabSz="912787">
              <a:buClr>
                <a:srgbClr val="AF0032"/>
              </a:buClr>
              <a:buSzPct val="100000"/>
              <a:buFont typeface="Arial" charset="0"/>
              <a:buChar char="•"/>
              <a:defRPr/>
            </a:pPr>
            <a:r>
              <a:rPr lang="fr-FR" dirty="0" smtClean="0">
                <a:cs typeface="Arial" charset="0"/>
              </a:rPr>
              <a:t>Valeur totale des titres de participation détenus inférieure à 1 million d’euros</a:t>
            </a:r>
          </a:p>
          <a:p>
            <a:pPr marL="311683" lvl="1" indent="-155842" defTabSz="912787">
              <a:buClr>
                <a:srgbClr val="AF0032"/>
              </a:buClr>
              <a:buSzPct val="100000"/>
              <a:buFont typeface="Arial" charset="0"/>
              <a:buChar char="•"/>
              <a:defRPr/>
            </a:pPr>
            <a:r>
              <a:rPr lang="fr-FR" dirty="0" smtClean="0">
                <a:cs typeface="Arial" charset="0"/>
              </a:rPr>
              <a:t>Acquisitions de titres non financées par emprunt</a:t>
            </a:r>
          </a:p>
          <a:p>
            <a:pPr marL="311683" lvl="1" indent="-155842" defTabSz="912787">
              <a:buClr>
                <a:srgbClr val="AF0032"/>
              </a:buClr>
              <a:buSzPct val="100000"/>
              <a:buFont typeface="Arial" charset="0"/>
              <a:buChar char="•"/>
              <a:defRPr/>
            </a:pPr>
            <a:r>
              <a:rPr lang="fr-FR" dirty="0" smtClean="0">
                <a:cs typeface="Arial" charset="0"/>
              </a:rPr>
              <a:t>Ratio d’endettement de la société cessionnaire inférieur à celui du groupe</a:t>
            </a:r>
          </a:p>
        </p:txBody>
      </p:sp>
      <p:grpSp>
        <p:nvGrpSpPr>
          <p:cNvPr id="2" name="Group 17"/>
          <p:cNvGrpSpPr>
            <a:grpSpLocks/>
          </p:cNvGrpSpPr>
          <p:nvPr/>
        </p:nvGrpSpPr>
        <p:grpSpPr bwMode="auto">
          <a:xfrm>
            <a:off x="1000100" y="3214686"/>
            <a:ext cx="7450138" cy="539750"/>
            <a:chOff x="954212" y="2124447"/>
            <a:chExt cx="8712968" cy="595809"/>
          </a:xfrm>
        </p:grpSpPr>
        <p:grpSp>
          <p:nvGrpSpPr>
            <p:cNvPr id="4" name="Group 4"/>
            <p:cNvGrpSpPr>
              <a:grpSpLocks/>
            </p:cNvGrpSpPr>
            <p:nvPr/>
          </p:nvGrpSpPr>
          <p:grpSpPr bwMode="auto">
            <a:xfrm>
              <a:off x="4531571" y="2124447"/>
              <a:ext cx="5135609" cy="595809"/>
              <a:chOff x="4482604" y="2844527"/>
              <a:chExt cx="3832544" cy="595809"/>
            </a:xfrm>
          </p:grpSpPr>
          <p:sp>
            <p:nvSpPr>
              <p:cNvPr id="27657" name="TextBox 4"/>
              <p:cNvSpPr txBox="1">
                <a:spLocks noChangeArrowheads="1"/>
              </p:cNvSpPr>
              <p:nvPr/>
            </p:nvSpPr>
            <p:spPr bwMode="auto">
              <a:xfrm>
                <a:off x="4482604" y="2844527"/>
                <a:ext cx="3600400" cy="509007"/>
              </a:xfrm>
              <a:prstGeom prst="rect">
                <a:avLst/>
              </a:prstGeom>
              <a:noFill/>
              <a:ln w="9525">
                <a:noFill/>
                <a:miter lim="800000"/>
                <a:headEnd/>
                <a:tailEnd/>
              </a:ln>
            </p:spPr>
            <p:txBody>
              <a:bodyPr>
                <a:spAutoFit/>
              </a:bodyPr>
              <a:lstStyle/>
              <a:p>
                <a:pPr algn="ctr"/>
                <a:r>
                  <a:rPr lang="fr-FR" sz="1200"/>
                  <a:t>                   Prix d’acquisition des titres</a:t>
                </a:r>
              </a:p>
              <a:p>
                <a:pPr algn="ctr"/>
                <a:endParaRPr lang="fr-FR" sz="1200"/>
              </a:p>
            </p:txBody>
          </p:sp>
          <p:sp>
            <p:nvSpPr>
              <p:cNvPr id="27658" name="TextBox 5"/>
              <p:cNvSpPr txBox="1">
                <a:spLocks noChangeArrowheads="1"/>
              </p:cNvSpPr>
              <p:nvPr/>
            </p:nvSpPr>
            <p:spPr bwMode="auto">
              <a:xfrm>
                <a:off x="4858764" y="3132559"/>
                <a:ext cx="3456384" cy="307777"/>
              </a:xfrm>
              <a:prstGeom prst="rect">
                <a:avLst/>
              </a:prstGeom>
              <a:noFill/>
              <a:ln w="9525">
                <a:noFill/>
                <a:miter lim="800000"/>
                <a:headEnd/>
                <a:tailEnd/>
              </a:ln>
            </p:spPr>
            <p:txBody>
              <a:bodyPr>
                <a:spAutoFit/>
              </a:bodyPr>
              <a:lstStyle/>
              <a:p>
                <a:pPr algn="ctr"/>
                <a:r>
                  <a:rPr lang="fr-FR" sz="1200"/>
                  <a:t>Montant moyen des dettes au titre de chaque exercice</a:t>
                </a:r>
              </a:p>
            </p:txBody>
          </p:sp>
          <p:cxnSp>
            <p:nvCxnSpPr>
              <p:cNvPr id="7" name="Straight Connector 6"/>
              <p:cNvCxnSpPr/>
              <p:nvPr/>
            </p:nvCxnSpPr>
            <p:spPr>
              <a:xfrm>
                <a:off x="4930338" y="3131917"/>
                <a:ext cx="3276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54" name="TextBox 8"/>
            <p:cNvSpPr txBox="1">
              <a:spLocks noChangeArrowheads="1"/>
            </p:cNvSpPr>
            <p:nvPr/>
          </p:nvSpPr>
          <p:spPr bwMode="auto">
            <a:xfrm>
              <a:off x="954212" y="2196454"/>
              <a:ext cx="4104456" cy="509007"/>
            </a:xfrm>
            <a:prstGeom prst="rect">
              <a:avLst/>
            </a:prstGeom>
            <a:noFill/>
            <a:ln w="9525">
              <a:noFill/>
              <a:miter lim="800000"/>
              <a:headEnd/>
              <a:tailEnd/>
            </a:ln>
          </p:spPr>
          <p:txBody>
            <a:bodyPr>
              <a:spAutoFit/>
            </a:bodyPr>
            <a:lstStyle/>
            <a:p>
              <a:pPr algn="ctr"/>
              <a:r>
                <a:rPr lang="fr-FR" sz="1200"/>
                <a:t>Charges financières de la société cessionnaire</a:t>
              </a:r>
            </a:p>
            <a:p>
              <a:pPr algn="ctr"/>
              <a:r>
                <a:rPr lang="fr-FR" sz="1200"/>
                <a:t>au titre de chaque exercice </a:t>
              </a:r>
            </a:p>
          </p:txBody>
        </p:sp>
        <p:cxnSp>
          <p:nvCxnSpPr>
            <p:cNvPr id="11" name="Straight Connector 10"/>
            <p:cNvCxnSpPr/>
            <p:nvPr/>
          </p:nvCxnSpPr>
          <p:spPr>
            <a:xfrm>
              <a:off x="4914315" y="2339990"/>
              <a:ext cx="144814" cy="143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14315" y="2339990"/>
              <a:ext cx="144814" cy="14369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3"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84225" y="563563"/>
            <a:ext cx="7788275" cy="661987"/>
          </a:xfrm>
        </p:spPr>
        <p:txBody>
          <a:bodyPr/>
          <a:lstStyle/>
          <a:p>
            <a:pPr algn="ctr"/>
            <a:r>
              <a:rPr lang="fr-FR" dirty="0" smtClean="0">
                <a:solidFill>
                  <a:srgbClr val="FF0000"/>
                </a:solidFill>
                <a:cs typeface="Arial" charset="0"/>
              </a:rPr>
              <a:t>Nouvelle limitation pour les charges financières liées à </a:t>
            </a:r>
            <a:br>
              <a:rPr lang="fr-FR" dirty="0" smtClean="0">
                <a:solidFill>
                  <a:srgbClr val="FF0000"/>
                </a:solidFill>
                <a:cs typeface="Arial" charset="0"/>
              </a:rPr>
            </a:br>
            <a:r>
              <a:rPr lang="fr-FR" dirty="0" smtClean="0">
                <a:solidFill>
                  <a:srgbClr val="FF0000"/>
                </a:solidFill>
                <a:cs typeface="Arial" charset="0"/>
              </a:rPr>
              <a:t>l’acquisition de titres de participation</a:t>
            </a:r>
            <a:endParaRPr lang="fr-FR" b="1" dirty="0" smtClean="0">
              <a:cs typeface="Arial" charset="0"/>
            </a:endParaRPr>
          </a:p>
        </p:txBody>
      </p:sp>
      <p:sp>
        <p:nvSpPr>
          <p:cNvPr id="28675" name="Content Placeholder 2"/>
          <p:cNvSpPr>
            <a:spLocks noGrp="1"/>
          </p:cNvSpPr>
          <p:nvPr>
            <p:ph idx="1"/>
          </p:nvPr>
        </p:nvSpPr>
        <p:spPr>
          <a:xfrm>
            <a:off x="785786" y="1928802"/>
            <a:ext cx="7602537" cy="4649788"/>
          </a:xfrm>
        </p:spPr>
        <p:txBody>
          <a:bodyPr/>
          <a:lstStyle/>
          <a:p>
            <a:pPr marL="173038" lvl="1" indent="-173038" defTabSz="911225">
              <a:buClr>
                <a:srgbClr val="AF0032"/>
              </a:buClr>
              <a:buFont typeface="Arial" charset="0"/>
              <a:buChar char="•"/>
            </a:pPr>
            <a:r>
              <a:rPr lang="fr-FR" sz="1800" dirty="0" smtClean="0">
                <a:cs typeface="Arial" charset="0"/>
              </a:rPr>
              <a:t>Entrée en vigueur : </a:t>
            </a:r>
          </a:p>
          <a:p>
            <a:pPr marL="173038" lvl="1" indent="-173038" defTabSz="911225">
              <a:buClr>
                <a:srgbClr val="AF0032"/>
              </a:buClr>
              <a:buFontTx/>
              <a:buNone/>
            </a:pPr>
            <a:endParaRPr lang="fr-FR" sz="1800" dirty="0" smtClean="0">
              <a:cs typeface="Arial" charset="0"/>
            </a:endParaRPr>
          </a:p>
          <a:p>
            <a:pPr marL="327025" lvl="2" indent="-173038" defTabSz="911225"/>
            <a:r>
              <a:rPr lang="fr-FR" sz="1600" dirty="0" smtClean="0">
                <a:cs typeface="Arial" charset="0"/>
              </a:rPr>
              <a:t>Acquisitions effectuées </a:t>
            </a:r>
            <a:r>
              <a:rPr lang="fr-FR" sz="1600" b="1" dirty="0" smtClean="0">
                <a:cs typeface="Arial" charset="0"/>
              </a:rPr>
              <a:t>à compter du</a:t>
            </a:r>
            <a:r>
              <a:rPr lang="fr-FR" sz="1600" dirty="0" smtClean="0">
                <a:cs typeface="Arial" charset="0"/>
              </a:rPr>
              <a:t> 1</a:t>
            </a:r>
            <a:r>
              <a:rPr lang="fr-FR" sz="1600" baseline="30000" dirty="0" smtClean="0">
                <a:cs typeface="Arial" charset="0"/>
              </a:rPr>
              <a:t>er</a:t>
            </a:r>
            <a:r>
              <a:rPr lang="fr-FR" sz="1600" dirty="0" smtClean="0">
                <a:cs typeface="Arial" charset="0"/>
              </a:rPr>
              <a:t> janvier 2012</a:t>
            </a:r>
          </a:p>
          <a:p>
            <a:pPr marL="495300" lvl="3" indent="-173038" defTabSz="911225"/>
            <a:r>
              <a:rPr lang="fr-FR" sz="1400" dirty="0" smtClean="0">
                <a:cs typeface="Arial" charset="0"/>
              </a:rPr>
              <a:t>Le contribuable doit apporter les preuves susmentionnées sur les exercices couvrant les 12 mois suivant l’acquisition ou se voir refuser la déduction (application du ratio) sur l’exercice de l’acquisition et les suivants, jusqu’à l’exercice clos sur la huitième année suivant celle de l’acquisition</a:t>
            </a:r>
          </a:p>
          <a:p>
            <a:pPr marL="327025" lvl="2" indent="-173038" defTabSz="911225"/>
            <a:endParaRPr lang="fr-FR" sz="1600" dirty="0" smtClean="0">
              <a:cs typeface="Arial" charset="0"/>
            </a:endParaRPr>
          </a:p>
          <a:p>
            <a:pPr marL="327025" lvl="2" indent="-173038" defTabSz="911225"/>
            <a:r>
              <a:rPr lang="fr-FR" sz="1600" dirty="0" smtClean="0">
                <a:cs typeface="Arial" charset="0"/>
              </a:rPr>
              <a:t>Acquisitions effectuées </a:t>
            </a:r>
            <a:r>
              <a:rPr lang="fr-FR" sz="1600" b="1" dirty="0" smtClean="0">
                <a:cs typeface="Arial" charset="0"/>
              </a:rPr>
              <a:t>avant le</a:t>
            </a:r>
            <a:r>
              <a:rPr lang="fr-FR" sz="1600" dirty="0" smtClean="0">
                <a:cs typeface="Arial" charset="0"/>
              </a:rPr>
              <a:t> 1</a:t>
            </a:r>
            <a:r>
              <a:rPr lang="fr-FR" sz="1600" baseline="30000" dirty="0" smtClean="0">
                <a:cs typeface="Arial" charset="0"/>
              </a:rPr>
              <a:t>er</a:t>
            </a:r>
            <a:r>
              <a:rPr lang="fr-FR" sz="1600" dirty="0" smtClean="0">
                <a:cs typeface="Arial" charset="0"/>
              </a:rPr>
              <a:t> janvier 2012</a:t>
            </a:r>
          </a:p>
          <a:p>
            <a:pPr marL="495300" lvl="3" indent="-173038" defTabSz="911225"/>
            <a:r>
              <a:rPr lang="fr-FR" sz="1400" dirty="0" smtClean="0">
                <a:cs typeface="Arial" charset="0"/>
              </a:rPr>
              <a:t>Le contribuable doit apporter les preuves susmentionnées sur le premier exercice ouvert après le 1</a:t>
            </a:r>
            <a:r>
              <a:rPr lang="fr-FR" sz="1400" baseline="30000" dirty="0" smtClean="0">
                <a:cs typeface="Arial" charset="0"/>
              </a:rPr>
              <a:t>er</a:t>
            </a:r>
            <a:r>
              <a:rPr lang="fr-FR" sz="1400" dirty="0" smtClean="0">
                <a:cs typeface="Arial" charset="0"/>
              </a:rPr>
              <a:t> janvier 2012</a:t>
            </a:r>
          </a:p>
          <a:p>
            <a:pPr marL="495300" lvl="3" indent="-173038" defTabSz="911225"/>
            <a:r>
              <a:rPr lang="fr-FR" sz="1400" dirty="0" smtClean="0">
                <a:cs typeface="Arial" charset="0"/>
              </a:rPr>
              <a:t>A défaut, le ratio est applicable au titre du premier exercice ouvert après le 1</a:t>
            </a:r>
            <a:r>
              <a:rPr lang="fr-FR" sz="1400" baseline="30000" dirty="0" smtClean="0">
                <a:cs typeface="Arial" charset="0"/>
              </a:rPr>
              <a:t>er</a:t>
            </a:r>
            <a:r>
              <a:rPr lang="fr-FR" sz="1400" dirty="0" smtClean="0">
                <a:cs typeface="Arial" charset="0"/>
              </a:rPr>
              <a:t> janvier 2012 et jusqu’à l’exercice clos la huitième année suivant l’année de l’acquisition</a:t>
            </a:r>
          </a:p>
          <a:p>
            <a:pPr marL="495300" lvl="3" indent="-173038" defTabSz="911225"/>
            <a:r>
              <a:rPr lang="fr-FR" sz="1400" dirty="0" smtClean="0">
                <a:cs typeface="Arial" charset="0"/>
              </a:rPr>
              <a:t>Autrement dit, le mécanisme est applicable aux acquisitions effectuées depuis 2004 pour les entreprises ayant un exercice calendaire et 2005 pour les autres</a:t>
            </a:r>
          </a:p>
          <a:p>
            <a:pPr marL="173038" lvl="1" indent="-173038" algn="l" defTabSz="911225">
              <a:buClr>
                <a:srgbClr val="AF0032"/>
              </a:buClr>
              <a:buFont typeface="Arial" charset="0"/>
              <a:buChar char="•"/>
            </a:pPr>
            <a:endParaRPr lang="fr-FR" dirty="0" smtClean="0">
              <a:cs typeface="Arial" charset="0"/>
            </a:endParaRP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3"/>
          <p:cNvSpPr>
            <a:spLocks noGrp="1"/>
          </p:cNvSpPr>
          <p:nvPr>
            <p:ph type="title"/>
          </p:nvPr>
        </p:nvSpPr>
        <p:spPr>
          <a:xfrm>
            <a:off x="533400" y="609600"/>
            <a:ext cx="8001000" cy="604838"/>
          </a:xfrm>
        </p:spPr>
        <p:txBody>
          <a:bodyPr/>
          <a:lstStyle/>
          <a:p>
            <a:pPr algn="ctr"/>
            <a:r>
              <a:rPr lang="fr-FR" sz="2200" dirty="0" smtClean="0">
                <a:solidFill>
                  <a:srgbClr val="FF0000"/>
                </a:solidFill>
              </a:rPr>
              <a:t>             Cession et acquisition de titres de participation</a:t>
            </a:r>
          </a:p>
        </p:txBody>
      </p:sp>
      <p:sp>
        <p:nvSpPr>
          <p:cNvPr id="29699" name="Espace réservé du contenu 4"/>
          <p:cNvSpPr>
            <a:spLocks noGrp="1"/>
          </p:cNvSpPr>
          <p:nvPr>
            <p:ph idx="1"/>
          </p:nvPr>
        </p:nvSpPr>
        <p:spPr>
          <a:xfrm>
            <a:off x="500034" y="1857364"/>
            <a:ext cx="8001000" cy="4114800"/>
          </a:xfrm>
        </p:spPr>
        <p:txBody>
          <a:bodyPr/>
          <a:lstStyle/>
          <a:p>
            <a:pPr algn="just"/>
            <a:r>
              <a:rPr lang="fr-FR" dirty="0" smtClean="0"/>
              <a:t>Autres projets, à moyen terme ? (amendements proposés par les sénateurs en désaccord avec le gouvernement et finalement non retenus) :</a:t>
            </a:r>
          </a:p>
          <a:p>
            <a:pPr lvl="1" algn="just"/>
            <a:r>
              <a:rPr lang="fr-FR" sz="1800" dirty="0" smtClean="0"/>
              <a:t>à compter de 2013, la quote-part de frais et charges sur les cessions de titres de participation (au taux de 10 %) serait assise sur le prix de cession (et non plus sur le montant de la plus-value nette) ;</a:t>
            </a:r>
          </a:p>
          <a:p>
            <a:pPr lvl="1" algn="just"/>
            <a:r>
              <a:rPr lang="fr-FR" sz="1800" dirty="0" smtClean="0"/>
              <a:t>le résultat d’ensemble du groupe fiscal serait majoré de 5 % de la fraction excédant un million d’euros du montant des produits de participation (sauf s’ils proviennent de produits de participation versés par une société du groupe).</a:t>
            </a:r>
          </a:p>
          <a:p>
            <a:pPr lvl="1" algn="just">
              <a:buFontTx/>
              <a:buNone/>
            </a:pPr>
            <a:endParaRPr lang="fr-FR" b="1" dirty="0" smtClean="0"/>
          </a:p>
          <a:p>
            <a:pPr algn="just"/>
            <a:endParaRPr lang="fr-FR" dirty="0" smtClean="0"/>
          </a:p>
          <a:p>
            <a:pPr algn="just"/>
            <a:endParaRPr lang="fr-FR" dirty="0" smtClean="0"/>
          </a:p>
          <a:p>
            <a:pPr lvl="1" algn="just"/>
            <a:endParaRPr lang="fr-FR" dirty="0" smtClean="0"/>
          </a:p>
          <a:p>
            <a:pPr lvl="2" algn="just"/>
            <a:endParaRPr lang="fr-FR" dirty="0" smtClean="0"/>
          </a:p>
          <a:p>
            <a:pPr lvl="2" algn="just"/>
            <a:endParaRPr lang="fr-FR" dirty="0" smtClean="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30723"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Actualité jurisprudentielle</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31747"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Provisions</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533400" y="609600"/>
            <a:ext cx="8001000" cy="747713"/>
          </a:xfrm>
        </p:spPr>
        <p:txBody>
          <a:bodyPr/>
          <a:lstStyle/>
          <a:p>
            <a:pPr algn="ctr"/>
            <a:r>
              <a:rPr lang="fr-FR" sz="2400" dirty="0" smtClean="0">
                <a:solidFill>
                  <a:srgbClr val="FF0000"/>
                </a:solidFill>
              </a:rPr>
              <a:t>Déduction fiscale des provisions </a:t>
            </a:r>
            <a:br>
              <a:rPr lang="fr-FR" sz="2400" dirty="0" smtClean="0">
                <a:solidFill>
                  <a:srgbClr val="FF0000"/>
                </a:solidFill>
              </a:rPr>
            </a:br>
            <a:r>
              <a:rPr lang="fr-FR" sz="2400" dirty="0" smtClean="0">
                <a:solidFill>
                  <a:srgbClr val="FF0000"/>
                </a:solidFill>
              </a:rPr>
              <a:t>dotées </a:t>
            </a:r>
            <a:r>
              <a:rPr lang="fr-FR" sz="2400" dirty="0" err="1" smtClean="0">
                <a:solidFill>
                  <a:srgbClr val="FF0000"/>
                </a:solidFill>
              </a:rPr>
              <a:t>comptablement</a:t>
            </a:r>
            <a:endParaRPr lang="fr-FR" sz="2400" dirty="0" smtClean="0">
              <a:solidFill>
                <a:srgbClr val="FF0000"/>
              </a:solidFill>
            </a:endParaRPr>
          </a:p>
        </p:txBody>
      </p:sp>
      <p:sp>
        <p:nvSpPr>
          <p:cNvPr id="3" name="Espace réservé du contenu 2"/>
          <p:cNvSpPr>
            <a:spLocks noGrp="1"/>
          </p:cNvSpPr>
          <p:nvPr>
            <p:ph idx="1"/>
          </p:nvPr>
        </p:nvSpPr>
        <p:spPr>
          <a:xfrm>
            <a:off x="428596" y="1928802"/>
            <a:ext cx="8001000" cy="4114800"/>
          </a:xfrm>
        </p:spPr>
        <p:txBody>
          <a:bodyPr>
            <a:normAutofit/>
          </a:bodyPr>
          <a:lstStyle/>
          <a:p>
            <a:pPr algn="just">
              <a:defRPr/>
            </a:pPr>
            <a:r>
              <a:rPr lang="fr-FR" dirty="0" smtClean="0"/>
              <a:t>Actualité jurisprudentielle (CAA Paris 18 novembre 2010, Sté Foncière du Rond-point)</a:t>
            </a:r>
          </a:p>
          <a:p>
            <a:pPr lvl="1" algn="just">
              <a:defRPr/>
            </a:pPr>
            <a:r>
              <a:rPr lang="fr-FR" dirty="0" smtClean="0"/>
              <a:t>la déduction fiscale d’une provision dotée comptablement constitue pour l’entreprise une faculté et non une obligation ;</a:t>
            </a:r>
          </a:p>
          <a:p>
            <a:pPr lvl="1" algn="just">
              <a:defRPr/>
            </a:pPr>
            <a:r>
              <a:rPr lang="fr-FR" dirty="0" smtClean="0"/>
              <a:t>une provision comptable qui n’a pas été déduite fiscalement n’a pas lieu d’être réintégrée au résultat fiscal au moment de sa reprise ;</a:t>
            </a:r>
          </a:p>
          <a:p>
            <a:pPr lvl="1" algn="just">
              <a:defRPr/>
            </a:pPr>
            <a:r>
              <a:rPr lang="fr-FR" dirty="0" smtClean="0"/>
              <a:t>cet arrêt a fait l’objet d’un recours en cassation auprès du Conseil d’Etat par l’administration fiscale, qui considère au contraire qu’une provision dotée doit être déduite du résultat imposable, dès lors que les conditions légales sont remplies.</a:t>
            </a:r>
          </a:p>
          <a:p>
            <a:pPr algn="just">
              <a:defRPr/>
            </a:pPr>
            <a:endParaRPr lang="fr-FR" dirty="0" smtClean="0">
              <a:solidFill>
                <a:srgbClr val="13294A"/>
              </a:solidFill>
            </a:endParaRPr>
          </a:p>
          <a:p>
            <a:pPr lvl="1" algn="just">
              <a:defRPr/>
            </a:pPr>
            <a:endParaRPr lang="fr-FR" dirty="0" smtClean="0"/>
          </a:p>
          <a:p>
            <a:pPr lvl="1" algn="just">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6147"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ACTUALITE LEGISLATIVE</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533400" y="609600"/>
            <a:ext cx="8001000" cy="747713"/>
          </a:xfrm>
        </p:spPr>
        <p:txBody>
          <a:bodyPr/>
          <a:lstStyle/>
          <a:p>
            <a:pPr algn="ctr"/>
            <a:r>
              <a:rPr lang="fr-FR" sz="2400" dirty="0" smtClean="0">
                <a:solidFill>
                  <a:srgbClr val="FF0000"/>
                </a:solidFill>
              </a:rPr>
              <a:t>    Provisions pour dépréciation de terrains</a:t>
            </a:r>
          </a:p>
        </p:txBody>
      </p:sp>
      <p:sp>
        <p:nvSpPr>
          <p:cNvPr id="3" name="Espace réservé du contenu 2"/>
          <p:cNvSpPr>
            <a:spLocks noGrp="1"/>
          </p:cNvSpPr>
          <p:nvPr>
            <p:ph idx="1"/>
          </p:nvPr>
        </p:nvSpPr>
        <p:spPr>
          <a:xfrm>
            <a:off x="500034" y="1928802"/>
            <a:ext cx="8001000" cy="4114800"/>
          </a:xfrm>
        </p:spPr>
        <p:txBody>
          <a:bodyPr>
            <a:normAutofit/>
          </a:bodyPr>
          <a:lstStyle/>
          <a:p>
            <a:pPr algn="just">
              <a:defRPr/>
            </a:pPr>
            <a:r>
              <a:rPr lang="fr-FR" dirty="0" smtClean="0"/>
              <a:t>CAA Versailles 8 février 2011, SA GECINA</a:t>
            </a:r>
          </a:p>
          <a:p>
            <a:pPr lvl="1" algn="just">
              <a:defRPr/>
            </a:pPr>
            <a:r>
              <a:rPr lang="fr-FR" dirty="0" smtClean="0"/>
              <a:t>La baisse de valeur subie par des terrains bâtis peut valablement être provisionnée à la clôture d’un exercice, même si la crise immobilière a débuté 6 exercices auparavant </a:t>
            </a:r>
          </a:p>
          <a:p>
            <a:pPr lvl="2" algn="just">
              <a:defRPr/>
            </a:pPr>
            <a:r>
              <a:rPr lang="fr-FR" dirty="0" smtClean="0"/>
              <a:t>Notion d’événement en cours à la clôture</a:t>
            </a:r>
          </a:p>
          <a:p>
            <a:pPr lvl="1" algn="just">
              <a:defRPr/>
            </a:pPr>
            <a:r>
              <a:rPr lang="fr-FR" dirty="0" smtClean="0"/>
              <a:t>La provision peut en outre n’être que partielle </a:t>
            </a:r>
          </a:p>
          <a:p>
            <a:pPr lvl="1" algn="just">
              <a:defRPr/>
            </a:pPr>
            <a:endParaRPr lang="fr-FR" dirty="0" smtClean="0"/>
          </a:p>
          <a:p>
            <a:pPr lvl="1" algn="just">
              <a:buNone/>
              <a:defRPr/>
            </a:pP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33795"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Immobilisations</a:t>
            </a:r>
          </a:p>
          <a:p>
            <a:pPr marL="0" indent="0" algn="ctr" eaLnBrk="1" hangingPunct="1">
              <a:buFont typeface="Wingdings" pitchFamily="2" charset="2"/>
              <a:buNone/>
            </a:pPr>
            <a:r>
              <a:rPr lang="fr-FR" sz="4400" smtClean="0">
                <a:solidFill>
                  <a:srgbClr val="CC0000"/>
                </a:solidFill>
              </a:rPr>
              <a:t>incorporelles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571500" y="785813"/>
            <a:ext cx="8001000" cy="357187"/>
          </a:xfrm>
        </p:spPr>
        <p:txBody>
          <a:bodyPr/>
          <a:lstStyle/>
          <a:p>
            <a:pPr algn="ctr"/>
            <a:r>
              <a:rPr lang="fr-FR" dirty="0" smtClean="0"/>
              <a:t/>
            </a:r>
            <a:br>
              <a:rPr lang="fr-FR" dirty="0" smtClean="0"/>
            </a:br>
            <a:r>
              <a:rPr lang="fr-FR" dirty="0" smtClean="0"/>
              <a:t> </a:t>
            </a:r>
            <a:br>
              <a:rPr lang="fr-FR" dirty="0" smtClean="0"/>
            </a:br>
            <a:r>
              <a:rPr lang="fr-FR" dirty="0" smtClean="0"/>
              <a:t/>
            </a:r>
            <a:br>
              <a:rPr lang="fr-FR" dirty="0" smtClean="0"/>
            </a:br>
            <a:r>
              <a:rPr lang="fr-FR" dirty="0" smtClean="0"/>
              <a:t>        </a:t>
            </a:r>
            <a:r>
              <a:rPr lang="fr-FR" dirty="0" smtClean="0">
                <a:solidFill>
                  <a:srgbClr val="FF0000"/>
                </a:solidFill>
              </a:rPr>
              <a:t>Comptabilisation des redevances versées </a:t>
            </a:r>
            <a:endParaRPr lang="fr-FR" dirty="0" smtClean="0"/>
          </a:p>
        </p:txBody>
      </p:sp>
      <p:sp>
        <p:nvSpPr>
          <p:cNvPr id="34819" name="Espace réservé du contenu 2"/>
          <p:cNvSpPr>
            <a:spLocks noGrp="1"/>
          </p:cNvSpPr>
          <p:nvPr>
            <p:ph idx="1"/>
          </p:nvPr>
        </p:nvSpPr>
        <p:spPr>
          <a:xfrm>
            <a:off x="500034" y="1928802"/>
            <a:ext cx="8001000" cy="4114800"/>
          </a:xfrm>
        </p:spPr>
        <p:txBody>
          <a:bodyPr/>
          <a:lstStyle/>
          <a:p>
            <a:pPr algn="just"/>
            <a:r>
              <a:rPr lang="fr-FR" dirty="0" smtClean="0"/>
              <a:t>Rappel des principes</a:t>
            </a:r>
          </a:p>
          <a:p>
            <a:pPr lvl="1" algn="just"/>
            <a:r>
              <a:rPr lang="fr-FR" sz="2000" dirty="0" smtClean="0"/>
              <a:t>les redevances versées par une entreprise en vue d’obtenir le droit d’exploiter temporairement un brevet, une marque ou un procédé de fabrication sont normalement déductibles ;</a:t>
            </a:r>
            <a:endParaRPr lang="fr-FR" dirty="0" smtClean="0"/>
          </a:p>
          <a:p>
            <a:pPr lvl="1" algn="just"/>
            <a:r>
              <a:rPr lang="fr-FR" sz="2000" dirty="0" smtClean="0"/>
              <a:t>cependant, elles représentent le coût d’acquisition d’une immobilisation incorporelle si les droits conférés en contrepartie répondent aux critères cumulatifs suivants  (CE, 21 août 1996, SIFE) :</a:t>
            </a:r>
          </a:p>
          <a:p>
            <a:pPr lvl="2" algn="just"/>
            <a:r>
              <a:rPr lang="fr-FR" sz="1800" dirty="0" smtClean="0"/>
              <a:t>ils constituent une source régulière de profits</a:t>
            </a:r>
          </a:p>
          <a:p>
            <a:pPr lvl="2" algn="just"/>
            <a:r>
              <a:rPr lang="fr-FR" sz="1800" dirty="0" smtClean="0"/>
              <a:t>ils sont dotés d’une pérennité suffisante</a:t>
            </a:r>
          </a:p>
          <a:p>
            <a:pPr lvl="2" algn="just"/>
            <a:r>
              <a:rPr lang="fr-FR" sz="1800" dirty="0" smtClean="0"/>
              <a:t>Ils peuvent faire l’objet d’une cession ou d’une concession.</a:t>
            </a:r>
          </a:p>
          <a:p>
            <a:pPr lvl="1" algn="just">
              <a:buFontTx/>
              <a:buNone/>
            </a:pPr>
            <a:endParaRPr lang="fr-FR" dirty="0" smtClean="0">
              <a:solidFill>
                <a:srgbClr val="13294A"/>
              </a:solidFill>
            </a:endParaRPr>
          </a:p>
          <a:p>
            <a:pPr lvl="2" algn="just">
              <a:buFontTx/>
              <a:buNone/>
            </a:pPr>
            <a:endParaRPr lang="fr-FR"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533400" y="609600"/>
            <a:ext cx="8001000" cy="676275"/>
          </a:xfrm>
        </p:spPr>
        <p:txBody>
          <a:bodyPr/>
          <a:lstStyle/>
          <a:p>
            <a:pPr algn="ctr"/>
            <a:r>
              <a:rPr lang="fr-FR" sz="2400" dirty="0" smtClean="0">
                <a:solidFill>
                  <a:srgbClr val="FF0000"/>
                </a:solidFill>
              </a:rPr>
              <a:t>             Comptabilisation des redevances versées</a:t>
            </a:r>
          </a:p>
        </p:txBody>
      </p:sp>
      <p:sp>
        <p:nvSpPr>
          <p:cNvPr id="35843" name="Espace réservé du contenu 2"/>
          <p:cNvSpPr>
            <a:spLocks noGrp="1"/>
          </p:cNvSpPr>
          <p:nvPr>
            <p:ph idx="1"/>
          </p:nvPr>
        </p:nvSpPr>
        <p:spPr>
          <a:xfrm>
            <a:off x="571472" y="2000240"/>
            <a:ext cx="8064500" cy="4292600"/>
          </a:xfrm>
        </p:spPr>
        <p:txBody>
          <a:bodyPr/>
          <a:lstStyle/>
          <a:p>
            <a:pPr algn="just"/>
            <a:r>
              <a:rPr lang="fr-FR" dirty="0" smtClean="0"/>
              <a:t>Appréciation du critère de </a:t>
            </a:r>
            <a:r>
              <a:rPr lang="fr-FR" u="sng" dirty="0" smtClean="0"/>
              <a:t>cessibilité</a:t>
            </a:r>
            <a:r>
              <a:rPr lang="fr-FR" dirty="0" smtClean="0"/>
              <a:t>, dépendant de la capacité du concessionnaire à céder ou concéder ses droits (CE, 16 octobre 2009, Pfizer Holding  France) :</a:t>
            </a:r>
          </a:p>
          <a:p>
            <a:pPr lvl="1" algn="just"/>
            <a:r>
              <a:rPr lang="fr-FR" sz="1800" dirty="0" smtClean="0"/>
              <a:t>si l’agrément du concédant est nécessaire pour pouvoir transmettre le droit à concession et qu’il s’agit d’un agrément purement discrétionnaire, cette double circonstance entraîne une restriction telle à la cessibilité du contrat que les droits qui en sont l’objet ne constituent pas un élément d’actif incorporel pour le cessionnaire ;</a:t>
            </a:r>
          </a:p>
          <a:p>
            <a:pPr lvl="1" algn="just">
              <a:buFontTx/>
              <a:buNone/>
            </a:pPr>
            <a:endParaRPr lang="fr-FR" sz="1800" dirty="0" smtClean="0"/>
          </a:p>
          <a:p>
            <a:pPr algn="just"/>
            <a:endParaRPr lang="fr-FR"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533400" y="609600"/>
            <a:ext cx="8001000" cy="604838"/>
          </a:xfrm>
        </p:spPr>
        <p:txBody>
          <a:bodyPr/>
          <a:lstStyle/>
          <a:p>
            <a:pPr algn="ctr"/>
            <a:r>
              <a:rPr lang="fr-FR" sz="2400" dirty="0" smtClean="0">
                <a:solidFill>
                  <a:srgbClr val="FF0000"/>
                </a:solidFill>
              </a:rPr>
              <a:t>             Comptabilisation des redevances versées</a:t>
            </a:r>
          </a:p>
        </p:txBody>
      </p:sp>
      <p:sp>
        <p:nvSpPr>
          <p:cNvPr id="36867" name="Espace réservé du contenu 2"/>
          <p:cNvSpPr>
            <a:spLocks noGrp="1"/>
          </p:cNvSpPr>
          <p:nvPr>
            <p:ph idx="1"/>
          </p:nvPr>
        </p:nvSpPr>
        <p:spPr>
          <a:xfrm>
            <a:off x="500034" y="1928802"/>
            <a:ext cx="8064500" cy="4714875"/>
          </a:xfrm>
        </p:spPr>
        <p:txBody>
          <a:bodyPr/>
          <a:lstStyle/>
          <a:p>
            <a:pPr algn="just"/>
            <a:r>
              <a:rPr lang="fr-FR" dirty="0" smtClean="0"/>
              <a:t>Actualité jurisprudentielle (CAA Paris, 3 février 2011, Sté Beauté Créateurs) :</a:t>
            </a:r>
          </a:p>
          <a:p>
            <a:pPr lvl="1" algn="just"/>
            <a:r>
              <a:rPr lang="fr-FR" dirty="0" smtClean="0"/>
              <a:t>l’appréciation du </a:t>
            </a:r>
            <a:r>
              <a:rPr lang="fr-FR" u="sng" dirty="0" smtClean="0"/>
              <a:t>critère de pérennité </a:t>
            </a:r>
            <a:r>
              <a:rPr lang="fr-FR" dirty="0" smtClean="0"/>
              <a:t>ne se réduit pas à la durée du contrat ;</a:t>
            </a:r>
          </a:p>
          <a:p>
            <a:pPr lvl="1" algn="just"/>
            <a:r>
              <a:rPr lang="fr-FR" dirty="0" smtClean="0"/>
              <a:t>il convient d’examiner les modalités de sa résiliation (examen des éléments de précarité) :</a:t>
            </a:r>
          </a:p>
          <a:p>
            <a:pPr lvl="2" algn="just"/>
            <a:r>
              <a:rPr lang="fr-FR" sz="1800" dirty="0" smtClean="0"/>
              <a:t>résiliation du contrat possible, ou non, à l’issue de sa durée initiale et à tout moment une fois entamée la phase de sa reconduction tacite ;</a:t>
            </a:r>
          </a:p>
          <a:p>
            <a:pPr lvl="2" algn="just"/>
            <a:r>
              <a:rPr lang="fr-FR" sz="1800" dirty="0" smtClean="0"/>
              <a:t>conditions justifiant la résiliation ;</a:t>
            </a:r>
          </a:p>
          <a:p>
            <a:pPr lvl="2" algn="just"/>
            <a:r>
              <a:rPr lang="fr-FR" sz="1800" dirty="0" smtClean="0"/>
              <a:t>délai de préavis ; </a:t>
            </a:r>
          </a:p>
          <a:p>
            <a:pPr lvl="2" algn="just"/>
            <a:r>
              <a:rPr lang="fr-FR" sz="1800" dirty="0" smtClean="0"/>
              <a:t>indemnisation, ou non, prévue au contrat, en contrepartie de la résiliation.</a:t>
            </a:r>
          </a:p>
          <a:p>
            <a:pPr lvl="2" algn="just"/>
            <a:endParaRPr lang="fr-FR" dirty="0" smtClean="0">
              <a:solidFill>
                <a:srgbClr val="13294A"/>
              </a:solidFill>
            </a:endParaRPr>
          </a:p>
          <a:p>
            <a:pPr lvl="2" algn="just">
              <a:buFontTx/>
              <a:buNone/>
            </a:pPr>
            <a:endParaRPr lang="fr-F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533400" y="609600"/>
            <a:ext cx="8001000" cy="604838"/>
          </a:xfrm>
        </p:spPr>
        <p:txBody>
          <a:bodyPr/>
          <a:lstStyle/>
          <a:p>
            <a:pPr algn="ctr"/>
            <a:r>
              <a:rPr lang="fr-FR" sz="2400" dirty="0" smtClean="0">
                <a:solidFill>
                  <a:srgbClr val="FF0000"/>
                </a:solidFill>
              </a:rPr>
              <a:t>            Comptabilisation des redevances versées</a:t>
            </a:r>
          </a:p>
        </p:txBody>
      </p:sp>
      <p:sp>
        <p:nvSpPr>
          <p:cNvPr id="3" name="Espace réservé du contenu 2"/>
          <p:cNvSpPr>
            <a:spLocks noGrp="1"/>
          </p:cNvSpPr>
          <p:nvPr>
            <p:ph idx="1"/>
          </p:nvPr>
        </p:nvSpPr>
        <p:spPr>
          <a:xfrm>
            <a:off x="571472" y="1928802"/>
            <a:ext cx="8001000" cy="4114800"/>
          </a:xfrm>
        </p:spPr>
        <p:txBody>
          <a:bodyPr>
            <a:normAutofit fontScale="92500" lnSpcReduction="10000"/>
          </a:bodyPr>
          <a:lstStyle/>
          <a:p>
            <a:pPr algn="just">
              <a:defRPr/>
            </a:pPr>
            <a:r>
              <a:rPr lang="fr-FR" dirty="0" smtClean="0"/>
              <a:t>Questions en suspens :</a:t>
            </a:r>
          </a:p>
          <a:p>
            <a:pPr lvl="1" algn="just">
              <a:defRPr/>
            </a:pPr>
            <a:r>
              <a:rPr lang="fr-FR" dirty="0" smtClean="0"/>
              <a:t>quid d’un contrat court renouvelable par tacite reconduction et assorti d’un préavis de plus de six mois et/ ou d’une indemnité substantielle à verser en cas de résiliation ?</a:t>
            </a:r>
          </a:p>
          <a:p>
            <a:pPr lvl="1" algn="just">
              <a:defRPr/>
            </a:pPr>
            <a:r>
              <a:rPr lang="fr-FR" dirty="0" smtClean="0"/>
              <a:t>à l’opposé, quid d’un contrat résiliable aisément mais d’une durée par exemple supérieure à vingt ans ?</a:t>
            </a:r>
          </a:p>
          <a:p>
            <a:pPr algn="just">
              <a:defRPr/>
            </a:pPr>
            <a:r>
              <a:rPr lang="fr-FR" dirty="0" smtClean="0"/>
              <a:t>En pratique :</a:t>
            </a:r>
          </a:p>
          <a:p>
            <a:pPr lvl="1" algn="just">
              <a:defRPr/>
            </a:pPr>
            <a:r>
              <a:rPr lang="fr-FR" dirty="0" smtClean="0"/>
              <a:t>analyse au cas par cas des contrats ;</a:t>
            </a:r>
          </a:p>
          <a:p>
            <a:pPr lvl="1" algn="just">
              <a:defRPr/>
            </a:pPr>
            <a:r>
              <a:rPr lang="fr-FR" dirty="0" smtClean="0"/>
              <a:t>si le but poursuivi est d’obtenir la reconnaissance du caractère immédiatement déductible des redevances servies par le concessionnaire, il convient d’introduire des dispositions marquant la précarité de la relation, et/ou entravant la libre cessibilité des droits (d</a:t>
            </a:r>
            <a:r>
              <a:rPr lang="fr-FR" sz="2100" dirty="0" smtClean="0"/>
              <a:t>roit de regard contraignant du concédant sur la transmission des droits par le concessionnaire).</a:t>
            </a:r>
          </a:p>
          <a:p>
            <a:pPr lvl="1" algn="just">
              <a:defRPr/>
            </a:pPr>
            <a:endParaRPr lang="fr-FR"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38915" name="Rectangle 3"/>
          <p:cNvSpPr>
            <a:spLocks noGrp="1" noChangeArrowheads="1"/>
          </p:cNvSpPr>
          <p:nvPr>
            <p:ph type="body" idx="4294967295"/>
          </p:nvPr>
        </p:nvSpPr>
        <p:spPr>
          <a:xfrm>
            <a:off x="1428750" y="1928813"/>
            <a:ext cx="6351588" cy="2665412"/>
          </a:xfrm>
        </p:spPr>
        <p:txBody>
          <a:bodyPr anchor="ctr"/>
          <a:lstStyle/>
          <a:p>
            <a:pPr marL="0" indent="0" algn="ctr" eaLnBrk="1" hangingPunct="1">
              <a:buFont typeface="Wingdings" pitchFamily="2" charset="2"/>
              <a:buNone/>
            </a:pPr>
            <a:r>
              <a:rPr lang="fr-FR" sz="4400" smtClean="0">
                <a:solidFill>
                  <a:srgbClr val="CC0000"/>
                </a:solidFill>
              </a:rPr>
              <a:t>Acte anormal de gestion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533400" y="609600"/>
            <a:ext cx="8001000" cy="747713"/>
          </a:xfrm>
        </p:spPr>
        <p:txBody>
          <a:bodyPr/>
          <a:lstStyle/>
          <a:p>
            <a:pPr algn="ctr"/>
            <a:r>
              <a:rPr lang="fr-FR" sz="2000" dirty="0" smtClean="0">
                <a:solidFill>
                  <a:srgbClr val="FF0000"/>
                </a:solidFill>
              </a:rPr>
              <a:t>Acte anormal de gestion et noti</a:t>
            </a:r>
            <a:r>
              <a:rPr lang="fr-FR" sz="2400" dirty="0" smtClean="0">
                <a:solidFill>
                  <a:srgbClr val="FF0000"/>
                </a:solidFill>
              </a:rPr>
              <a:t>on de </a:t>
            </a:r>
            <a:br>
              <a:rPr lang="fr-FR" sz="2400" dirty="0" smtClean="0">
                <a:solidFill>
                  <a:srgbClr val="FF0000"/>
                </a:solidFill>
              </a:rPr>
            </a:br>
            <a:r>
              <a:rPr lang="fr-FR" sz="2000" dirty="0" smtClean="0">
                <a:solidFill>
                  <a:srgbClr val="FF0000"/>
                </a:solidFill>
              </a:rPr>
              <a:t>risque manifestement excessif	</a:t>
            </a:r>
          </a:p>
        </p:txBody>
      </p:sp>
      <p:sp>
        <p:nvSpPr>
          <p:cNvPr id="3" name="Espace réservé du contenu 2"/>
          <p:cNvSpPr>
            <a:spLocks noGrp="1"/>
          </p:cNvSpPr>
          <p:nvPr>
            <p:ph idx="1"/>
          </p:nvPr>
        </p:nvSpPr>
        <p:spPr>
          <a:xfrm>
            <a:off x="500034" y="1928802"/>
            <a:ext cx="8064500" cy="4464050"/>
          </a:xfrm>
        </p:spPr>
        <p:txBody>
          <a:bodyPr>
            <a:normAutofit/>
          </a:bodyPr>
          <a:lstStyle/>
          <a:p>
            <a:pPr algn="just">
              <a:defRPr/>
            </a:pPr>
            <a:r>
              <a:rPr lang="fr-FR" dirty="0" smtClean="0"/>
              <a:t>L’administration peut caractériser un acte anormal de gestion dès lors que : </a:t>
            </a:r>
          </a:p>
          <a:p>
            <a:pPr lvl="1" algn="just">
              <a:defRPr/>
            </a:pPr>
            <a:r>
              <a:rPr lang="fr-FR" dirty="0" smtClean="0"/>
              <a:t>l’entreprise supporte :</a:t>
            </a:r>
          </a:p>
          <a:p>
            <a:pPr lvl="2" algn="just">
              <a:defRPr/>
            </a:pPr>
            <a:r>
              <a:rPr lang="fr-FR" dirty="0" smtClean="0"/>
              <a:t>une dépense qui n’a pas de lien avec son intérêt, et qui est en conséquence injustifiée dans son principe ;</a:t>
            </a:r>
          </a:p>
          <a:p>
            <a:pPr lvl="2" algn="just">
              <a:defRPr/>
            </a:pPr>
            <a:r>
              <a:rPr lang="fr-FR" dirty="0" smtClean="0"/>
              <a:t>une dépense exagérée dans son montant, sans contrepartie ;</a:t>
            </a:r>
          </a:p>
          <a:p>
            <a:pPr lvl="2" algn="just">
              <a:defRPr/>
            </a:pPr>
            <a:r>
              <a:rPr lang="fr-FR" dirty="0" smtClean="0"/>
              <a:t>une dépense personnelle de ses dirigeants ;</a:t>
            </a:r>
          </a:p>
          <a:p>
            <a:pPr algn="just">
              <a:defRPr/>
            </a:pPr>
            <a:r>
              <a:rPr lang="fr-FR" dirty="0" smtClean="0"/>
              <a:t>En revanche, il n’appartient pas à l’administration de juger de l’opportunité des choix arrêtés par l’entreprise dans sa gestion (principe de non-immixtion dans la gestion de l’entreprise) ;</a:t>
            </a:r>
          </a:p>
          <a:p>
            <a:pPr algn="just">
              <a:defRPr/>
            </a:pPr>
            <a:r>
              <a:rPr lang="fr-FR" dirty="0" smtClean="0"/>
              <a:t>Sauf hypothèse d’une prise de risque manifestement excessive.</a:t>
            </a:r>
          </a:p>
          <a:p>
            <a:pPr lvl="2" algn="just">
              <a:defRPr/>
            </a:pPr>
            <a:endParaRPr lang="fr-FR" dirty="0" smtClean="0"/>
          </a:p>
          <a:p>
            <a:pPr lvl="1" algn="just">
              <a:defRPr/>
            </a:pPr>
            <a:endParaRPr lang="fr-FR" dirty="0" smtClean="0"/>
          </a:p>
          <a:p>
            <a:pPr lvl="2" algn="just">
              <a:defRPr/>
            </a:pPr>
            <a:endParaRPr lang="fr-F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533400" y="609600"/>
            <a:ext cx="8001000" cy="747713"/>
          </a:xfrm>
        </p:spPr>
        <p:txBody>
          <a:bodyPr/>
          <a:lstStyle/>
          <a:p>
            <a:pPr algn="ctr"/>
            <a:r>
              <a:rPr lang="fr-FR" sz="2000" dirty="0" smtClean="0">
                <a:solidFill>
                  <a:srgbClr val="FF0000"/>
                </a:solidFill>
              </a:rPr>
              <a:t>Acte anormal de gestion et notion de </a:t>
            </a:r>
            <a:br>
              <a:rPr lang="fr-FR" sz="2000" dirty="0" smtClean="0">
                <a:solidFill>
                  <a:srgbClr val="FF0000"/>
                </a:solidFill>
              </a:rPr>
            </a:br>
            <a:r>
              <a:rPr lang="fr-FR" sz="2000" dirty="0" smtClean="0">
                <a:solidFill>
                  <a:srgbClr val="FF0000"/>
                </a:solidFill>
              </a:rPr>
              <a:t>risque manifestement excessif</a:t>
            </a:r>
            <a:r>
              <a:rPr lang="fr-FR" dirty="0" smtClean="0"/>
              <a:t>	</a:t>
            </a:r>
          </a:p>
        </p:txBody>
      </p:sp>
      <p:sp>
        <p:nvSpPr>
          <p:cNvPr id="3" name="Espace réservé du contenu 2"/>
          <p:cNvSpPr>
            <a:spLocks noGrp="1"/>
          </p:cNvSpPr>
          <p:nvPr>
            <p:ph idx="1"/>
          </p:nvPr>
        </p:nvSpPr>
        <p:spPr>
          <a:xfrm>
            <a:off x="500034" y="1928802"/>
            <a:ext cx="8064500" cy="4464050"/>
          </a:xfrm>
        </p:spPr>
        <p:txBody>
          <a:bodyPr>
            <a:normAutofit/>
          </a:bodyPr>
          <a:lstStyle/>
          <a:p>
            <a:pPr algn="just">
              <a:defRPr/>
            </a:pPr>
            <a:r>
              <a:rPr lang="fr-FR" dirty="0" smtClean="0"/>
              <a:t>Actualité jurisprudentielle (CE, 27 avril 2011, Sté </a:t>
            </a:r>
            <a:r>
              <a:rPr lang="fr-FR" dirty="0" err="1" smtClean="0"/>
              <a:t>Legeps</a:t>
            </a:r>
            <a:r>
              <a:rPr lang="fr-FR" dirty="0" smtClean="0"/>
              <a:t>) :</a:t>
            </a:r>
          </a:p>
          <a:p>
            <a:pPr lvl="1" algn="just">
              <a:defRPr/>
            </a:pPr>
            <a:r>
              <a:rPr lang="fr-FR" dirty="0" smtClean="0"/>
              <a:t>le Conseil d’Etat réaffirme le principe de non immixtion de l’administration dans la gestion de l’entreprise, dès lors qu’elle agit dans son intérêt ;</a:t>
            </a:r>
          </a:p>
          <a:p>
            <a:pPr lvl="1" algn="just">
              <a:defRPr/>
            </a:pPr>
            <a:r>
              <a:rPr lang="fr-FR" dirty="0" smtClean="0"/>
              <a:t>la notion de risque manifestement excessif ne peut être invoquée que dans des situations très exceptionnelles ;</a:t>
            </a:r>
          </a:p>
          <a:p>
            <a:pPr lvl="1" algn="just">
              <a:defRPr/>
            </a:pPr>
            <a:r>
              <a:rPr lang="fr-FR" dirty="0" smtClean="0"/>
              <a:t>la prise de risque est inhérente à l’activité de l’entreprise ;</a:t>
            </a:r>
          </a:p>
          <a:p>
            <a:pPr lvl="1" algn="just">
              <a:defRPr/>
            </a:pPr>
            <a:r>
              <a:rPr lang="fr-FR" dirty="0" smtClean="0"/>
              <a:t>au cas particulier, le Conseil d’Etat infirme la CAA de Paris qui avait jugé qu’une société avait pris un risque manifestement excessif en plaçant des sommes dans une banque située à Vanuatu, eu égard notamment à la disproportion entre le montant du placement financier et le chiffre d’affaires de la société.</a:t>
            </a:r>
          </a:p>
          <a:p>
            <a:pPr lvl="1" algn="just">
              <a:defRPr/>
            </a:pPr>
            <a:endParaRPr lang="fr-FR" dirty="0" smtClean="0"/>
          </a:p>
          <a:p>
            <a:pPr lvl="2" algn="just">
              <a:defRPr/>
            </a:pPr>
            <a:endParaRPr lang="fr-FR"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44035"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Intégration fiscale</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7171"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REPORT DES</a:t>
            </a:r>
          </a:p>
          <a:p>
            <a:pPr marL="0" indent="0" algn="ctr" eaLnBrk="1" hangingPunct="1">
              <a:buFont typeface="Wingdings" pitchFamily="2" charset="2"/>
              <a:buNone/>
            </a:pPr>
            <a:r>
              <a:rPr lang="fr-FR" sz="4400" smtClean="0">
                <a:solidFill>
                  <a:srgbClr val="CC0000"/>
                </a:solidFill>
              </a:rPr>
              <a:t>DEFICITS</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500034" y="428604"/>
            <a:ext cx="1571636" cy="78581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33400" y="609600"/>
            <a:ext cx="8001000" cy="604838"/>
          </a:xfrm>
        </p:spPr>
        <p:txBody>
          <a:bodyPr/>
          <a:lstStyle/>
          <a:p>
            <a:pPr algn="ctr" eaLnBrk="1" hangingPunct="1"/>
            <a:r>
              <a:rPr lang="fr-FR" sz="2400" dirty="0" smtClean="0">
                <a:solidFill>
                  <a:schemeClr val="accent6"/>
                </a:solidFill>
              </a:rPr>
              <a:t>Périmètre du groupe</a:t>
            </a:r>
          </a:p>
        </p:txBody>
      </p:sp>
      <p:sp>
        <p:nvSpPr>
          <p:cNvPr id="45059" name="Rectangle 3"/>
          <p:cNvSpPr>
            <a:spLocks noGrp="1" noChangeArrowheads="1"/>
          </p:cNvSpPr>
          <p:nvPr>
            <p:ph type="body" idx="4294967295"/>
          </p:nvPr>
        </p:nvSpPr>
        <p:spPr>
          <a:xfrm>
            <a:off x="428596" y="1971675"/>
            <a:ext cx="8229600" cy="4886325"/>
          </a:xfrm>
        </p:spPr>
        <p:txBody>
          <a:bodyPr/>
          <a:lstStyle/>
          <a:p>
            <a:pPr marL="514350" indent="-514350" algn="just" eaLnBrk="1" hangingPunct="1">
              <a:lnSpc>
                <a:spcPct val="90000"/>
              </a:lnSpc>
              <a:buFont typeface="Arial" charset="0"/>
              <a:buChar char="•"/>
            </a:pPr>
            <a:r>
              <a:rPr lang="fr-FR" sz="2000" u="sng" dirty="0" smtClean="0"/>
              <a:t>Périmètre et sociétés étrangères</a:t>
            </a:r>
          </a:p>
          <a:p>
            <a:pPr marL="514350" indent="-514350" algn="just" eaLnBrk="1" hangingPunct="1">
              <a:lnSpc>
                <a:spcPct val="90000"/>
              </a:lnSpc>
              <a:buFont typeface="Wingdings" pitchFamily="2" charset="2"/>
              <a:buNone/>
            </a:pPr>
            <a:endParaRPr lang="fr-FR" sz="1800" dirty="0" smtClean="0"/>
          </a:p>
          <a:p>
            <a:pPr marL="514350" indent="-514350" eaLnBrk="1" hangingPunct="1">
              <a:lnSpc>
                <a:spcPct val="90000"/>
              </a:lnSpc>
              <a:buFont typeface="Wingdings" pitchFamily="2" charset="2"/>
              <a:buNone/>
            </a:pPr>
            <a:r>
              <a:rPr lang="fr-FR" sz="1800" dirty="0" smtClean="0"/>
              <a:t>       	Suite à l’arrêt Papillon (CJCE 27 novembre 2008, </a:t>
            </a:r>
            <a:r>
              <a:rPr lang="fr-FR" sz="1800" dirty="0" err="1" smtClean="0"/>
              <a:t>aff</a:t>
            </a:r>
            <a:r>
              <a:rPr lang="fr-FR" sz="1800" dirty="0" smtClean="0"/>
              <a:t>. C-418/07), la  France a dû modifier sa législation (LFR 2009) afin d’admettre la possibilité d’intégration de filiales françaises détenues par le relais d’une filiale établie dans un autre Etat membre sans que la société étrangère soit elle-même intégrée. </a:t>
            </a:r>
          </a:p>
          <a:p>
            <a:pPr marL="514350" indent="-514350" eaLnBrk="1" hangingPunct="1">
              <a:lnSpc>
                <a:spcPct val="90000"/>
              </a:lnSpc>
              <a:buFont typeface="Wingdings" pitchFamily="2" charset="2"/>
              <a:buNone/>
            </a:pPr>
            <a:r>
              <a:rPr lang="fr-FR" sz="1600" dirty="0" smtClean="0"/>
              <a:t>		- projet d’instruction en consultation publique </a:t>
            </a:r>
          </a:p>
          <a:p>
            <a:pPr marL="514350" indent="-514350" algn="just" eaLnBrk="1" hangingPunct="1">
              <a:lnSpc>
                <a:spcPct val="90000"/>
              </a:lnSpc>
              <a:buFont typeface="Wingdings" pitchFamily="2" charset="2"/>
              <a:buNone/>
            </a:pPr>
            <a:endParaRPr lang="fr-FR" sz="1800" dirty="0" smtClean="0"/>
          </a:p>
          <a:p>
            <a:pPr marL="514350" indent="-514350" algn="just" eaLnBrk="1" hangingPunct="1">
              <a:lnSpc>
                <a:spcPct val="90000"/>
              </a:lnSpc>
              <a:buFont typeface="Wingdings" pitchFamily="2" charset="2"/>
              <a:buNone/>
            </a:pPr>
            <a:r>
              <a:rPr lang="fr-FR" sz="1800" dirty="0" smtClean="0"/>
              <a:t>	TA Montreuil 14 octobre 2010 (n°08-9608) : l’impossibilité de compenser les profits des sociétés membres résidentes avec les pertes de la filiale étrangère, constitue certes une restriction à la liberté d’établissement de la filiale, mais justifiée (par la nécessité de préserver la répartition du pouvoir d’imposition entre les Etats membres) et proportionnée.</a:t>
            </a:r>
          </a:p>
          <a:p>
            <a:pPr marL="514350" indent="-514350" algn="just" eaLnBrk="1" hangingPunct="1">
              <a:lnSpc>
                <a:spcPct val="90000"/>
              </a:lnSpc>
              <a:buFont typeface="Wingdings" pitchFamily="2" charset="2"/>
              <a:buNone/>
            </a:pPr>
            <a:r>
              <a:rPr lang="fr-FR" sz="1600" dirty="0" smtClean="0"/>
              <a:t>		- même si les pertes subies dans l’Etat de résidence risquent d’être perdues</a:t>
            </a:r>
          </a:p>
          <a:p>
            <a:pPr marL="514350" indent="-514350" algn="just" eaLnBrk="1" hangingPunct="1">
              <a:lnSpc>
                <a:spcPct val="90000"/>
              </a:lnSpc>
              <a:buFont typeface="Wingdings" pitchFamily="2" charset="2"/>
              <a:buNone/>
            </a:pPr>
            <a:r>
              <a:rPr lang="fr-FR" sz="1800" dirty="0" smtClean="0"/>
              <a:t>	</a:t>
            </a:r>
          </a:p>
          <a:p>
            <a:pPr marL="514350" indent="-514350" algn="just" eaLnBrk="1" hangingPunct="1">
              <a:lnSpc>
                <a:spcPct val="90000"/>
              </a:lnSpc>
              <a:buFont typeface="Wingdings" pitchFamily="2" charset="2"/>
              <a:buNone/>
            </a:pPr>
            <a:r>
              <a:rPr lang="fr-FR" sz="1800" dirty="0" smtClean="0"/>
              <a:t> </a:t>
            </a:r>
            <a:endParaRPr lang="fr-FR" dirty="0" smtClean="0"/>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533400" y="609600"/>
            <a:ext cx="8001000" cy="604838"/>
          </a:xfrm>
        </p:spPr>
        <p:txBody>
          <a:bodyPr/>
          <a:lstStyle/>
          <a:p>
            <a:pPr algn="ctr" eaLnBrk="1" hangingPunct="1"/>
            <a:r>
              <a:rPr lang="fr-FR" sz="2400" dirty="0" smtClean="0">
                <a:solidFill>
                  <a:schemeClr val="accent6"/>
                </a:solidFill>
              </a:rPr>
              <a:t>Périmètre du groupe</a:t>
            </a:r>
          </a:p>
        </p:txBody>
      </p:sp>
      <p:sp>
        <p:nvSpPr>
          <p:cNvPr id="46083" name="Rectangle 3"/>
          <p:cNvSpPr>
            <a:spLocks noGrp="1" noChangeArrowheads="1"/>
          </p:cNvSpPr>
          <p:nvPr>
            <p:ph type="body" idx="4294967295"/>
          </p:nvPr>
        </p:nvSpPr>
        <p:spPr>
          <a:xfrm>
            <a:off x="500034" y="1971675"/>
            <a:ext cx="8229600" cy="4886325"/>
          </a:xfrm>
        </p:spPr>
        <p:txBody>
          <a:bodyPr/>
          <a:lstStyle/>
          <a:p>
            <a:pPr marL="514350" indent="-514350" algn="just" eaLnBrk="1" hangingPunct="1">
              <a:lnSpc>
                <a:spcPct val="90000"/>
              </a:lnSpc>
              <a:buFont typeface="Arial" charset="0"/>
              <a:buChar char="•"/>
            </a:pPr>
            <a:r>
              <a:rPr lang="fr-FR" sz="2000" u="sng" dirty="0" smtClean="0"/>
              <a:t>Périmètre et sociétés étrangères : Papillon bis : Intégration sous une mère étrangère de filiales françaises ?</a:t>
            </a:r>
          </a:p>
          <a:p>
            <a:pPr marL="514350" indent="-514350" algn="just" eaLnBrk="1" hangingPunct="1">
              <a:lnSpc>
                <a:spcPct val="90000"/>
              </a:lnSpc>
              <a:buFont typeface="Wingdings" pitchFamily="2" charset="2"/>
              <a:buNone/>
            </a:pPr>
            <a:endParaRPr lang="fr-FR" sz="1800" dirty="0" smtClean="0"/>
          </a:p>
          <a:p>
            <a:pPr marL="514350" indent="-514350" eaLnBrk="1" hangingPunct="1">
              <a:lnSpc>
                <a:spcPct val="90000"/>
              </a:lnSpc>
              <a:buFont typeface="Wingdings" pitchFamily="2" charset="2"/>
              <a:buNone/>
            </a:pPr>
            <a:r>
              <a:rPr lang="fr-FR" sz="1800" dirty="0" smtClean="0"/>
              <a:t>	Notre législation ne permet pas l’intégration des filiales françaises d’une société mère étrangère.  Un avis motivé de la Commission européenne du 16/06/2011 à l’encontre du Pays-Bas dénonce cette anomalie. </a:t>
            </a:r>
          </a:p>
          <a:p>
            <a:pPr marL="514350" indent="-514350" eaLnBrk="1" hangingPunct="1">
              <a:lnSpc>
                <a:spcPct val="90000"/>
              </a:lnSpc>
              <a:buFont typeface="Wingdings" pitchFamily="2" charset="2"/>
              <a:buNone/>
            </a:pPr>
            <a:r>
              <a:rPr lang="fr-FR" sz="1800" dirty="0" smtClean="0"/>
              <a:t>	Le régime français est potentiellement soumis aux mêmes critiques. Ferait-il objet d’une règle « Papillon bis » qui permettrait à une société mère étrangère d’intégrer ses filiales françaises, sans constitution d’un établissement stable en France ? </a:t>
            </a:r>
          </a:p>
          <a:p>
            <a:pPr marL="514350" indent="-514350" eaLnBrk="1" hangingPunct="1">
              <a:lnSpc>
                <a:spcPct val="90000"/>
              </a:lnSpc>
              <a:buFont typeface="Wingdings" pitchFamily="2" charset="2"/>
              <a:buNone/>
            </a:pPr>
            <a:r>
              <a:rPr lang="fr-FR" sz="1800" dirty="0" smtClean="0"/>
              <a:t>	Dans ce cas, la société mère étrangère ne serait pas elle-même intégrée mais serait instituée redevable de l’impôt du groupe et devrait remplir la liasse fiscale du groupe formé par les sociétés françaises. </a:t>
            </a:r>
          </a:p>
          <a:p>
            <a:pPr marL="514350" indent="-514350" eaLnBrk="1" hangingPunct="1">
              <a:lnSpc>
                <a:spcPct val="90000"/>
              </a:lnSpc>
              <a:buFont typeface="Wingdings" pitchFamily="2" charset="2"/>
              <a:buNone/>
            </a:pPr>
            <a:r>
              <a:rPr lang="fr-FR" sz="1800" dirty="0" smtClean="0"/>
              <a:t>	</a:t>
            </a:r>
          </a:p>
          <a:p>
            <a:pPr marL="514350" indent="-514350" eaLnBrk="1" hangingPunct="1">
              <a:lnSpc>
                <a:spcPct val="90000"/>
              </a:lnSpc>
              <a:buFont typeface="Wingdings" pitchFamily="2" charset="2"/>
              <a:buNone/>
            </a:pPr>
            <a:r>
              <a:rPr lang="fr-FR" sz="1800" dirty="0" smtClean="0"/>
              <a:t>	Option pour l’avenir </a:t>
            </a:r>
          </a:p>
          <a:p>
            <a:pPr marL="514350" indent="-514350" eaLnBrk="1" hangingPunct="1">
              <a:lnSpc>
                <a:spcPct val="90000"/>
              </a:lnSpc>
              <a:buFont typeface="Wingdings" pitchFamily="2" charset="2"/>
              <a:buNone/>
            </a:pPr>
            <a:r>
              <a:rPr lang="fr-FR" sz="1800" dirty="0" smtClean="0"/>
              <a:t>	Réclamations à introduire pour le passé ?</a:t>
            </a:r>
          </a:p>
          <a:p>
            <a:pPr marL="514350" indent="-514350" eaLnBrk="1" hangingPunct="1">
              <a:lnSpc>
                <a:spcPct val="90000"/>
              </a:lnSpc>
              <a:buFont typeface="Wingdings" pitchFamily="2" charset="2"/>
              <a:buNone/>
            </a:pPr>
            <a:endParaRPr lang="fr-FR" sz="1800" dirty="0" smtClean="0"/>
          </a:p>
          <a:p>
            <a:pPr marL="514350" indent="-514350" algn="just" eaLnBrk="1" hangingPunct="1">
              <a:lnSpc>
                <a:spcPct val="90000"/>
              </a:lnSpc>
              <a:buFont typeface="Wingdings" pitchFamily="2" charset="2"/>
              <a:buNone/>
            </a:pPr>
            <a:endParaRPr lang="fr-FR" dirty="0" smtClean="0"/>
          </a:p>
          <a:p>
            <a:pPr marL="514350" indent="-514350" algn="just" eaLnBrk="1" hangingPunct="1">
              <a:lnSpc>
                <a:spcPct val="90000"/>
              </a:lnSpc>
              <a:buFont typeface="Wingdings" pitchFamily="2" charset="2"/>
              <a:buNone/>
            </a:pPr>
            <a:endParaRPr lang="fr-FR" dirty="0" smtClean="0"/>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500034" y="1982788"/>
            <a:ext cx="8218488" cy="4875212"/>
          </a:xfrm>
        </p:spPr>
        <p:txBody>
          <a:bodyPr/>
          <a:lstStyle/>
          <a:p>
            <a:pPr eaLnBrk="1" hangingPunct="1">
              <a:lnSpc>
                <a:spcPct val="90000"/>
              </a:lnSpc>
              <a:buFont typeface="Wingdings" pitchFamily="2" charset="2"/>
              <a:buNone/>
              <a:defRPr/>
            </a:pPr>
            <a:r>
              <a:rPr lang="fr-FR" sz="1900" dirty="0" smtClean="0"/>
              <a:t>  </a:t>
            </a:r>
            <a:r>
              <a:rPr lang="fr-FR" sz="2000" u="sng" dirty="0" smtClean="0"/>
              <a:t>Périmètre et sociétés françaises</a:t>
            </a:r>
          </a:p>
          <a:p>
            <a:pPr lvl="1" eaLnBrk="1" hangingPunct="1">
              <a:lnSpc>
                <a:spcPct val="90000"/>
              </a:lnSpc>
              <a:buFont typeface="Arial" charset="0"/>
              <a:buChar char="•"/>
              <a:defRPr/>
            </a:pPr>
            <a:r>
              <a:rPr lang="fr-FR" sz="2000" u="sng" dirty="0" smtClean="0">
                <a:solidFill>
                  <a:schemeClr val="accent2">
                    <a:lumMod val="75000"/>
                  </a:schemeClr>
                </a:solidFill>
              </a:rPr>
              <a:t>CE 30 mars 2011 n°335551 SAS </a:t>
            </a:r>
            <a:r>
              <a:rPr lang="fr-FR" sz="2000" u="sng" dirty="0" err="1" smtClean="0">
                <a:solidFill>
                  <a:schemeClr val="accent2">
                    <a:lumMod val="75000"/>
                  </a:schemeClr>
                </a:solidFill>
              </a:rPr>
              <a:t>Syft</a:t>
            </a:r>
            <a:r>
              <a:rPr lang="fr-FR" sz="2000" u="sng" dirty="0" smtClean="0">
                <a:solidFill>
                  <a:schemeClr val="accent2">
                    <a:lumMod val="75000"/>
                  </a:schemeClr>
                </a:solidFill>
              </a:rPr>
              <a:t> Holding</a:t>
            </a:r>
            <a:endParaRPr lang="fr-FR" sz="1300" u="sng" dirty="0" smtClean="0">
              <a:solidFill>
                <a:schemeClr val="accent2">
                  <a:lumMod val="75000"/>
                </a:schemeClr>
              </a:solidFill>
            </a:endParaRPr>
          </a:p>
          <a:p>
            <a:pPr marL="1124100" lvl="2" indent="-514350" eaLnBrk="1" hangingPunct="1">
              <a:lnSpc>
                <a:spcPct val="90000"/>
              </a:lnSpc>
              <a:defRPr/>
            </a:pPr>
            <a:r>
              <a:rPr lang="fr-FR" sz="1600" dirty="0" smtClean="0">
                <a:solidFill>
                  <a:schemeClr val="accent2">
                    <a:lumMod val="75000"/>
                  </a:schemeClr>
                </a:solidFill>
              </a:rPr>
              <a:t>Une société bénéficiant de l’exonération d’impôt sur les sociétés pour reprise d’une entreprise en difficulté (CGI, art.44 </a:t>
            </a:r>
            <a:r>
              <a:rPr lang="fr-FR" sz="1600" dirty="0" err="1" smtClean="0">
                <a:solidFill>
                  <a:schemeClr val="accent2">
                    <a:lumMod val="75000"/>
                  </a:schemeClr>
                </a:solidFill>
              </a:rPr>
              <a:t>septies</a:t>
            </a:r>
            <a:r>
              <a:rPr lang="fr-FR" sz="1600" dirty="0" smtClean="0">
                <a:solidFill>
                  <a:schemeClr val="accent2">
                    <a:lumMod val="75000"/>
                  </a:schemeClr>
                </a:solidFill>
              </a:rPr>
              <a:t>) ne peut faire partie d’une groupe fiscal. </a:t>
            </a:r>
          </a:p>
          <a:p>
            <a:pPr marL="1124100" lvl="2" indent="-514350" eaLnBrk="1" hangingPunct="1">
              <a:lnSpc>
                <a:spcPct val="90000"/>
              </a:lnSpc>
              <a:defRPr/>
            </a:pPr>
            <a:r>
              <a:rPr lang="fr-FR" sz="1600" dirty="0" smtClean="0">
                <a:solidFill>
                  <a:schemeClr val="accent2">
                    <a:lumMod val="75000"/>
                  </a:schemeClr>
                </a:solidFill>
              </a:rPr>
              <a:t>La circonstance que la Commission européenne ait déclaré les aides en faveur des entreprises en difficulté instituées par ce dispositif incompatibles avec le marche commun est sans influence sur la régularité et le bien-fondé de l’imposition en litige, laquelle n’est fondée que sur les dispositions de l’article 223 A du CGI.</a:t>
            </a:r>
            <a:endParaRPr lang="fr-FR" sz="1600" u="sng" dirty="0" smtClean="0"/>
          </a:p>
          <a:p>
            <a:pPr lvl="1" eaLnBrk="1" hangingPunct="1">
              <a:lnSpc>
                <a:spcPct val="90000"/>
              </a:lnSpc>
              <a:buFont typeface="Arial" charset="0"/>
              <a:buChar char="•"/>
              <a:defRPr/>
            </a:pPr>
            <a:r>
              <a:rPr lang="fr-FR" sz="2000" u="sng" dirty="0" smtClean="0"/>
              <a:t>Rescrit 7 juin 2011 n°2011/15 (FE) : sortie des filiales du groupe</a:t>
            </a:r>
            <a:endParaRPr lang="fr-FR" sz="1900" dirty="0" smtClean="0"/>
          </a:p>
          <a:p>
            <a:pPr lvl="2" eaLnBrk="1" hangingPunct="1">
              <a:lnSpc>
                <a:spcPct val="90000"/>
              </a:lnSpc>
              <a:defRPr/>
            </a:pPr>
            <a:r>
              <a:rPr lang="fr-FR" sz="1600" dirty="0" smtClean="0"/>
              <a:t>Possibilité de maintenir dans le groupe une sous-filiale en cas d’absorption ou de confusion de patrimoine de la filiale par une autre société du groupe; même si ces opérations interviennent lors du premier exercice d’intégration. </a:t>
            </a:r>
          </a:p>
          <a:p>
            <a:pPr eaLnBrk="1" hangingPunct="1">
              <a:lnSpc>
                <a:spcPct val="90000"/>
              </a:lnSpc>
              <a:buFont typeface="Wingdings" pitchFamily="2" charset="2"/>
              <a:buNone/>
              <a:defRPr/>
            </a:pPr>
            <a:endParaRPr lang="fr-FR" sz="1900" dirty="0" smtClean="0"/>
          </a:p>
          <a:p>
            <a:pPr eaLnBrk="1" hangingPunct="1">
              <a:lnSpc>
                <a:spcPct val="90000"/>
              </a:lnSpc>
              <a:buFont typeface="Wingdings" pitchFamily="2" charset="2"/>
              <a:buNone/>
              <a:defRPr/>
            </a:pPr>
            <a:endParaRPr lang="fr-FR" sz="1900" dirty="0" smtClean="0"/>
          </a:p>
        </p:txBody>
      </p:sp>
      <p:sp>
        <p:nvSpPr>
          <p:cNvPr id="4" name="Rectangle 3"/>
          <p:cNvSpPr/>
          <p:nvPr/>
        </p:nvSpPr>
        <p:spPr>
          <a:xfrm>
            <a:off x="2571736" y="857232"/>
            <a:ext cx="3929090" cy="461665"/>
          </a:xfrm>
          <a:prstGeom prst="rect">
            <a:avLst/>
          </a:prstGeom>
        </p:spPr>
        <p:txBody>
          <a:bodyPr wrap="square">
            <a:spAutoFit/>
          </a:bodyPr>
          <a:lstStyle/>
          <a:p>
            <a:r>
              <a:rPr lang="fr-FR" sz="2400" dirty="0" smtClean="0">
                <a:solidFill>
                  <a:schemeClr val="accent6"/>
                </a:solidFill>
              </a:rPr>
              <a:t>Périmètre du groupe</a:t>
            </a:r>
            <a:endParaRPr lang="fr-FR" sz="2400" dirty="0"/>
          </a:p>
        </p:txBody>
      </p:sp>
      <p:pic>
        <p:nvPicPr>
          <p:cNvPr id="5"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785918" y="274638"/>
            <a:ext cx="6929457" cy="777875"/>
          </a:xfrm>
        </p:spPr>
        <p:txBody>
          <a:bodyPr/>
          <a:lstStyle/>
          <a:p>
            <a:pPr eaLnBrk="1" hangingPunct="1">
              <a:defRPr/>
            </a:pPr>
            <a:r>
              <a:rPr lang="fr-FR" sz="2400" kern="1200" dirty="0" smtClean="0">
                <a:solidFill>
                  <a:srgbClr val="FF0000"/>
                </a:solidFill>
                <a:ea typeface="+mn-ea"/>
                <a:cs typeface="+mn-cs"/>
              </a:rPr>
              <a:t>    Conventions d’intégration fiscale</a:t>
            </a:r>
            <a:endParaRPr lang="fr-FR" sz="2400" kern="1200" dirty="0">
              <a:solidFill>
                <a:srgbClr val="FF0000"/>
              </a:solidFill>
              <a:ea typeface="+mn-ea"/>
              <a:cs typeface="+mn-cs"/>
            </a:endParaRPr>
          </a:p>
        </p:txBody>
      </p:sp>
      <p:sp>
        <p:nvSpPr>
          <p:cNvPr id="39939" name="Rectangle 3"/>
          <p:cNvSpPr>
            <a:spLocks noGrp="1" noChangeArrowheads="1"/>
          </p:cNvSpPr>
          <p:nvPr>
            <p:ph type="body" idx="4294967295"/>
          </p:nvPr>
        </p:nvSpPr>
        <p:spPr>
          <a:xfrm>
            <a:off x="500034" y="2000250"/>
            <a:ext cx="8172450" cy="4857750"/>
          </a:xfrm>
        </p:spPr>
        <p:txBody>
          <a:bodyPr/>
          <a:lstStyle/>
          <a:p>
            <a:pPr marL="360363" indent="-331788" eaLnBrk="1" hangingPunct="1">
              <a:buFont typeface="Arial" pitchFamily="34" charset="0"/>
              <a:buChar char="•"/>
              <a:defRPr/>
            </a:pPr>
            <a:r>
              <a:rPr lang="fr-FR" sz="1800" dirty="0" smtClean="0"/>
              <a:t>Projet d’instruction en consultation publique qui prend acte de la jurisprudence du Conseil d’Etat, consacrant une liberté dans l’organisation de la contribution des sociétés à l’IS d’ensemble, dans certaines limites. </a:t>
            </a:r>
          </a:p>
          <a:p>
            <a:pPr marL="538163" indent="-277813" eaLnBrk="1" hangingPunct="1">
              <a:buFont typeface="Wingdings" pitchFamily="2" charset="2"/>
              <a:buChar char="ü"/>
              <a:defRPr/>
            </a:pPr>
            <a:r>
              <a:rPr lang="fr-FR" sz="1600" dirty="0" smtClean="0"/>
              <a:t>Les sociétés membres d’un groupe intégré sont libres de prévoir conventionnellement les modalités de répartition de la charge ou de l’économie de l’impôt qui résulte de l’intégration</a:t>
            </a:r>
          </a:p>
          <a:p>
            <a:pPr marL="538163" indent="-277813" eaLnBrk="1" hangingPunct="1">
              <a:buFont typeface="Wingdings" pitchFamily="2" charset="2"/>
              <a:buChar char="ü"/>
              <a:defRPr/>
            </a:pPr>
            <a:r>
              <a:rPr lang="fr-FR" sz="1600" dirty="0" smtClean="0"/>
              <a:t>La convention d’intégration doit tenir compte des résultats propres de chaque membre du groupe et ne peut pas porter atteinte à l’intérêt social propre de chaque société ni aux droits des associés minoritaires</a:t>
            </a:r>
          </a:p>
          <a:p>
            <a:pPr marL="538163" indent="-277813" eaLnBrk="1" hangingPunct="1">
              <a:buFont typeface="Wingdings" pitchFamily="2" charset="2"/>
              <a:buChar char="ü"/>
              <a:defRPr/>
            </a:pPr>
            <a:r>
              <a:rPr lang="fr-FR" sz="1600" dirty="0" smtClean="0"/>
              <a:t>Le dédommagement par la société mère d’un membre qui sort du groupe n’est pas constitutif d’une subvention à caractère imposable chez la société qui la reçoit. </a:t>
            </a:r>
          </a:p>
          <a:p>
            <a:pPr marL="538163" indent="-277813" eaLnBrk="1" hangingPunct="1">
              <a:buFont typeface="Wingdings" pitchFamily="2" charset="2"/>
              <a:buNone/>
              <a:defRPr/>
            </a:pPr>
            <a:r>
              <a:rPr lang="fr-FR" sz="1600" dirty="0" smtClean="0"/>
              <a:t>	NB : Le montant de l’indemnité ne peut excéder celui résultant de l’évaluation du préjudice subi par la société sortante. A défaut, l’excédent constituerait une subvention imposable</a:t>
            </a:r>
          </a:p>
          <a:p>
            <a:pPr marL="538163" indent="-277813" eaLnBrk="1" hangingPunct="1">
              <a:buFont typeface="Wingdings" pitchFamily="2" charset="2"/>
              <a:buNone/>
              <a:defRPr/>
            </a:pPr>
            <a:r>
              <a:rPr lang="fr-FR" sz="1600" dirty="0" smtClean="0"/>
              <a:t>	=&gt; nécessité de documenter ce préjudice (en fonction des BP) dans le cadre d’une convention de sortie de groupe. </a:t>
            </a:r>
          </a:p>
          <a:p>
            <a:pPr marL="1260000" indent="-514350" eaLnBrk="1" hangingPunct="1">
              <a:buFont typeface="Wingdings" pitchFamily="2" charset="2"/>
              <a:buChar char="ü"/>
              <a:defRPr/>
            </a:pPr>
            <a:endParaRPr lang="fr-FR" sz="1600" dirty="0" smtClean="0"/>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pPr algn="ctr"/>
            <a:r>
              <a:rPr lang="fr-FR" sz="2400" dirty="0" smtClean="0">
                <a:solidFill>
                  <a:srgbClr val="FF0000"/>
                </a:solidFill>
              </a:rPr>
              <a:t>Amendement Charasse</a:t>
            </a:r>
            <a:r>
              <a:rPr lang="fr-FR" sz="2400" dirty="0" smtClean="0"/>
              <a:t/>
            </a:r>
            <a:br>
              <a:rPr lang="fr-FR" sz="2400" dirty="0" smtClean="0"/>
            </a:br>
            <a:r>
              <a:rPr lang="fr-FR" sz="2400" dirty="0" smtClean="0"/>
              <a:t> </a:t>
            </a:r>
          </a:p>
        </p:txBody>
      </p:sp>
      <p:sp>
        <p:nvSpPr>
          <p:cNvPr id="3" name="Espace réservé du contenu 2"/>
          <p:cNvSpPr>
            <a:spLocks noGrp="1"/>
          </p:cNvSpPr>
          <p:nvPr>
            <p:ph idx="1"/>
          </p:nvPr>
        </p:nvSpPr>
        <p:spPr>
          <a:xfrm>
            <a:off x="500034" y="1857364"/>
            <a:ext cx="8143875" cy="4857750"/>
          </a:xfrm>
        </p:spPr>
        <p:txBody>
          <a:bodyPr>
            <a:normAutofit fontScale="92500" lnSpcReduction="20000"/>
          </a:bodyPr>
          <a:lstStyle/>
          <a:p>
            <a:pPr algn="just">
              <a:defRPr/>
            </a:pPr>
            <a:r>
              <a:rPr lang="fr-FR" dirty="0" smtClean="0"/>
              <a:t>Rappel des principes :</a:t>
            </a:r>
          </a:p>
          <a:p>
            <a:pPr lvl="1" algn="just">
              <a:defRPr/>
            </a:pPr>
            <a:r>
              <a:rPr lang="fr-FR" sz="2100" dirty="0" smtClean="0"/>
              <a:t>L’amendement Charasse (7</a:t>
            </a:r>
            <a:r>
              <a:rPr lang="fr-FR" sz="2100" baseline="30000" dirty="0" smtClean="0"/>
              <a:t>ème</a:t>
            </a:r>
            <a:r>
              <a:rPr lang="fr-FR" sz="2100" dirty="0" smtClean="0"/>
              <a:t> alinéa de l’article 223 B du CGI) exclut la déduction fiscale d’une fraction des charges financières d’un groupe liées à l’achat d’une société appelée à devenir membre du groupe, si cet achat est effectué auprès d’un actionnaire extérieur ou d’un ensemble d’actionnaires extérieurs ayant le contrôle du groupe ;</a:t>
            </a:r>
          </a:p>
          <a:p>
            <a:pPr lvl="1" algn="just">
              <a:buFontTx/>
              <a:buNone/>
              <a:defRPr/>
            </a:pPr>
            <a:endParaRPr lang="fr-FR" sz="2100" dirty="0" smtClean="0"/>
          </a:p>
          <a:p>
            <a:pPr lvl="1" algn="just">
              <a:defRPr/>
            </a:pPr>
            <a:r>
              <a:rPr lang="fr-FR" sz="2100" dirty="0" smtClean="0"/>
              <a:t>Depuis 2006, l’article 223 B du CGI renvoie à la définition du contrôle au sens de l’article L 233-3 du Code de commerce ;</a:t>
            </a:r>
          </a:p>
          <a:p>
            <a:pPr lvl="1" algn="just">
              <a:buFontTx/>
              <a:buNone/>
              <a:defRPr/>
            </a:pPr>
            <a:endParaRPr lang="fr-FR" sz="2100" dirty="0" smtClean="0"/>
          </a:p>
          <a:p>
            <a:pPr lvl="1" algn="just">
              <a:defRPr/>
            </a:pPr>
            <a:r>
              <a:rPr lang="fr-FR" sz="2100" dirty="0" smtClean="0"/>
              <a:t>La doctrine administrative considère qu’en cas de modification réelle dans la répartition du contrôle de la société cessionnaire ou de la société cédante au cours de la période de douze mois précédant l’acquisition des titres, il convient de retenir le pourcentage de contrôle le plus élevé détenu à un moment quelconque de cette période par la personne qui cède les titres ou qui contrôle la société cédante.</a:t>
            </a:r>
            <a:endParaRPr lang="fr-FR" dirty="0" smtClean="0"/>
          </a:p>
          <a:p>
            <a:pPr lvl="1" algn="just">
              <a:defRPr/>
            </a:pPr>
            <a:endParaRPr lang="fr-FR" dirty="0" smtClean="0"/>
          </a:p>
          <a:p>
            <a:pPr lvl="2" algn="just">
              <a:defRPr/>
            </a:pPr>
            <a:endParaRPr lang="fr-FR"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533400" y="609600"/>
            <a:ext cx="8001000" cy="533400"/>
          </a:xfrm>
        </p:spPr>
        <p:txBody>
          <a:bodyPr/>
          <a:lstStyle/>
          <a:p>
            <a:pPr algn="ctr"/>
            <a:r>
              <a:rPr lang="fr-FR" sz="2000" dirty="0" smtClean="0">
                <a:solidFill>
                  <a:srgbClr val="FF0000"/>
                </a:solidFill>
              </a:rPr>
              <a:t>       Amendement Charasse : notion de contrôle </a:t>
            </a:r>
          </a:p>
        </p:txBody>
      </p:sp>
      <p:sp>
        <p:nvSpPr>
          <p:cNvPr id="50179" name="Espace réservé du contenu 2"/>
          <p:cNvSpPr>
            <a:spLocks noGrp="1"/>
          </p:cNvSpPr>
          <p:nvPr>
            <p:ph idx="1"/>
          </p:nvPr>
        </p:nvSpPr>
        <p:spPr>
          <a:xfrm>
            <a:off x="500034" y="1857364"/>
            <a:ext cx="8215312" cy="4857750"/>
          </a:xfrm>
        </p:spPr>
        <p:txBody>
          <a:bodyPr/>
          <a:lstStyle/>
          <a:p>
            <a:pPr algn="just"/>
            <a:r>
              <a:rPr lang="fr-FR" dirty="0" smtClean="0"/>
              <a:t>Conseil d’Etat, 13 juillet 2011, SAS FTR :</a:t>
            </a:r>
          </a:p>
          <a:p>
            <a:pPr lvl="1" algn="just"/>
            <a:r>
              <a:rPr lang="fr-FR" sz="1800" dirty="0" smtClean="0"/>
              <a:t>Dans le silence du texte fiscal, la notion de contrôle doit être regardée comme résultant de l'article 355-1 de la loi du 24 juillet 1966 sur les sociétés commerciales dans sa rédaction en vigueur à la date de l’opération en cause ;</a:t>
            </a:r>
          </a:p>
          <a:p>
            <a:pPr lvl="1" algn="just"/>
            <a:r>
              <a:rPr lang="fr-FR" sz="1800" dirty="0" smtClean="0"/>
              <a:t>Elle s’entend de la détention de la majorité des droits de vote dans les assemblées d’actionnaires ou de la capacité à déterminer les décisions de ces assemblées, l’exercice des droits correspondants pouvant être direct ou indirect, individuel ou de concert, et résulter de dispositions légales ou conventionnelles ;</a:t>
            </a:r>
          </a:p>
          <a:p>
            <a:pPr lvl="1" algn="just"/>
            <a:r>
              <a:rPr lang="fr-FR" sz="1800" dirty="0" smtClean="0"/>
              <a:t>Le Conseil d’Etat infirme clairement l’interprétation retenue par l’administration en se refusant à apprécier le contrôle au vu d’éléments antérieurs à la date de réalisation de la cession des titres.</a:t>
            </a:r>
            <a:endParaRPr lang="fr-F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428596" y="1857364"/>
            <a:ext cx="8229600" cy="4897437"/>
          </a:xfrm>
        </p:spPr>
        <p:txBody>
          <a:bodyPr/>
          <a:lstStyle/>
          <a:p>
            <a:pPr marL="361950" indent="-339725" eaLnBrk="1" hangingPunct="1">
              <a:lnSpc>
                <a:spcPct val="90000"/>
              </a:lnSpc>
              <a:spcAft>
                <a:spcPts val="300"/>
              </a:spcAft>
              <a:defRPr/>
            </a:pPr>
            <a:r>
              <a:rPr lang="fr-FR" sz="2200" dirty="0" smtClean="0"/>
              <a:t>Obligation d’information lors d’un rehaussement d’une filiale intégrée : TA Paris 13 avril 2011 n°0906404 Sté GERPRO</a:t>
            </a:r>
          </a:p>
          <a:p>
            <a:pPr marL="1619250" lvl="3" indent="-339725" eaLnBrk="1" hangingPunct="1">
              <a:lnSpc>
                <a:spcPct val="90000"/>
              </a:lnSpc>
              <a:spcBef>
                <a:spcPts val="0"/>
              </a:spcBef>
              <a:spcAft>
                <a:spcPts val="0"/>
              </a:spcAft>
              <a:buFontTx/>
              <a:buNone/>
              <a:defRPr/>
            </a:pPr>
            <a:r>
              <a:rPr lang="fr-FR" sz="2200" dirty="0" smtClean="0"/>
              <a:t>	CE 21 octobre 2011, n°325619 Sté Fin. </a:t>
            </a:r>
            <a:r>
              <a:rPr lang="fr-FR" sz="2200" dirty="0" err="1" smtClean="0"/>
              <a:t>Snop</a:t>
            </a:r>
            <a:endParaRPr lang="fr-FR" sz="2200" dirty="0" smtClean="0"/>
          </a:p>
          <a:p>
            <a:pPr marL="514350" indent="-514350" eaLnBrk="1" hangingPunct="1">
              <a:lnSpc>
                <a:spcPct val="90000"/>
              </a:lnSpc>
              <a:spcAft>
                <a:spcPts val="300"/>
              </a:spcAft>
              <a:buFont typeface="Wingdings" pitchFamily="2" charset="2"/>
              <a:buNone/>
              <a:defRPr/>
            </a:pPr>
            <a:r>
              <a:rPr lang="fr-FR" sz="800" dirty="0" smtClean="0"/>
              <a:t>	</a:t>
            </a:r>
          </a:p>
          <a:p>
            <a:pPr marL="914400" lvl="1" indent="-514350" eaLnBrk="1" hangingPunct="1">
              <a:lnSpc>
                <a:spcPct val="90000"/>
              </a:lnSpc>
              <a:spcAft>
                <a:spcPts val="300"/>
              </a:spcAft>
              <a:buFont typeface="Arial" charset="0"/>
              <a:buChar char="•"/>
              <a:defRPr/>
            </a:pPr>
            <a:r>
              <a:rPr lang="fr-FR" sz="1800" dirty="0" smtClean="0"/>
              <a:t>La tête du groupe est redevable de tout supplément d’impôt  en cas de procédure de rectification engagée à l’encontre d’une filiale. </a:t>
            </a:r>
          </a:p>
          <a:p>
            <a:pPr marL="914400" lvl="1" indent="-514350" eaLnBrk="1" hangingPunct="1">
              <a:lnSpc>
                <a:spcPct val="90000"/>
              </a:lnSpc>
              <a:spcAft>
                <a:spcPts val="300"/>
              </a:spcAft>
              <a:buFont typeface="Arial" charset="0"/>
              <a:buChar char="•"/>
              <a:defRPr/>
            </a:pPr>
            <a:r>
              <a:rPr lang="fr-FR" sz="1800" dirty="0" smtClean="0"/>
              <a:t>L’administration est tenue d’informer la société tête du groupe des conséquences financières d’un contrôle fiscal dans les conditions de l’article R 256-1 du LPF (implique le montant global de l’impôt, des pénalités et des intérêts de retard dont elle est redevable). </a:t>
            </a:r>
          </a:p>
          <a:p>
            <a:pPr marL="914400" lvl="1" indent="-514350" eaLnBrk="1" hangingPunct="1">
              <a:lnSpc>
                <a:spcPct val="90000"/>
              </a:lnSpc>
              <a:spcAft>
                <a:spcPts val="300"/>
              </a:spcAft>
              <a:buFont typeface="Arial" charset="0"/>
              <a:buChar char="•"/>
              <a:defRPr/>
            </a:pPr>
            <a:r>
              <a:rPr lang="fr-FR" sz="1800" dirty="0" smtClean="0"/>
              <a:t>En l'espèce, l'administration a manqué à son obligation d'information :</a:t>
            </a:r>
          </a:p>
          <a:p>
            <a:pPr marL="1314450" lvl="2" indent="-514350" eaLnBrk="1" hangingPunct="1">
              <a:lnSpc>
                <a:spcPct val="90000"/>
              </a:lnSpc>
              <a:spcAft>
                <a:spcPts val="300"/>
              </a:spcAft>
              <a:buFont typeface="Arial" pitchFamily="34" charset="0"/>
              <a:buChar char="-"/>
              <a:defRPr/>
            </a:pPr>
            <a:r>
              <a:rPr lang="fr-FR" sz="1800" dirty="0" smtClean="0"/>
              <a:t>en ne mentionnant que le montant des rappels en base sans préciser le montant des droits qui en résulte (TA);</a:t>
            </a:r>
          </a:p>
          <a:p>
            <a:pPr marL="1314450" lvl="2" indent="-514350" eaLnBrk="1" hangingPunct="1">
              <a:lnSpc>
                <a:spcPct val="90000"/>
              </a:lnSpc>
              <a:spcAft>
                <a:spcPts val="300"/>
              </a:spcAft>
              <a:buFont typeface="Arial" pitchFamily="34" charset="0"/>
              <a:buChar char="-"/>
              <a:defRPr/>
            </a:pPr>
            <a:r>
              <a:rPr lang="fr-FR" sz="1800" dirty="0" smtClean="0"/>
              <a:t>En ne mentionnant que les modifications apportées aux résultats individuels de la filiale redressée (CE)</a:t>
            </a:r>
            <a:br>
              <a:rPr lang="fr-FR" sz="1800" dirty="0" smtClean="0"/>
            </a:br>
            <a:endParaRPr lang="fr-FR" sz="1800" dirty="0" smtClean="0"/>
          </a:p>
        </p:txBody>
      </p:sp>
      <p:sp>
        <p:nvSpPr>
          <p:cNvPr id="6" name="Rectangle 2"/>
          <p:cNvSpPr txBox="1">
            <a:spLocks noChangeArrowheads="1"/>
          </p:cNvSpPr>
          <p:nvPr/>
        </p:nvSpPr>
        <p:spPr bwMode="auto">
          <a:xfrm>
            <a:off x="2000233" y="249238"/>
            <a:ext cx="6686568" cy="777875"/>
          </a:xfrm>
          <a:prstGeom prst="rect">
            <a:avLst/>
          </a:prstGeom>
          <a:noFill/>
          <a:ln w="9525">
            <a:noFill/>
            <a:miter lim="800000"/>
            <a:headEnd/>
            <a:tailEnd/>
          </a:ln>
        </p:spPr>
        <p:txBody>
          <a:bodyPr anchor="ctr"/>
          <a:lstStyle/>
          <a:p>
            <a:pPr algn="ctr" eaLnBrk="1" hangingPunct="1">
              <a:defRPr/>
            </a:pPr>
            <a:r>
              <a:rPr lang="fr-FR" sz="2400" kern="0" dirty="0">
                <a:solidFill>
                  <a:srgbClr val="CC0000"/>
                </a:solidFill>
                <a:latin typeface="+mj-lt"/>
                <a:ea typeface="+mj-ea"/>
                <a:cs typeface="+mj-cs"/>
              </a:rPr>
              <a:t>Contrôle </a:t>
            </a:r>
            <a:r>
              <a:rPr lang="fr-FR" sz="2400" kern="0" dirty="0" smtClean="0">
                <a:solidFill>
                  <a:srgbClr val="CC0000"/>
                </a:solidFill>
                <a:latin typeface="+mj-lt"/>
                <a:ea typeface="+mj-ea"/>
                <a:cs typeface="+mj-cs"/>
              </a:rPr>
              <a:t>fiscal dans les groupes intégrés </a:t>
            </a:r>
            <a:endParaRPr lang="fr-FR" sz="2400" kern="0" dirty="0">
              <a:solidFill>
                <a:srgbClr val="CC0000"/>
              </a:solidFill>
              <a:latin typeface="+mj-lt"/>
              <a:ea typeface="+mj-ea"/>
              <a:cs typeface="+mj-cs"/>
            </a:endParaRP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52227" name="Rectangle 3"/>
          <p:cNvSpPr>
            <a:spLocks noGrp="1" noChangeArrowheads="1"/>
          </p:cNvSpPr>
          <p:nvPr>
            <p:ph type="body" idx="4294967295"/>
          </p:nvPr>
        </p:nvSpPr>
        <p:spPr>
          <a:xfrm>
            <a:off x="1428750" y="1928813"/>
            <a:ext cx="6351588" cy="2665412"/>
          </a:xfrm>
        </p:spPr>
        <p:txBody>
          <a:bodyPr anchor="ctr"/>
          <a:lstStyle/>
          <a:p>
            <a:pPr marL="0" indent="0" algn="ctr" eaLnBrk="1" hangingPunct="1">
              <a:buFont typeface="Wingdings" pitchFamily="2" charset="2"/>
              <a:buNone/>
            </a:pPr>
            <a:r>
              <a:rPr lang="fr-FR" sz="4400" smtClean="0">
                <a:solidFill>
                  <a:srgbClr val="CC0000"/>
                </a:solidFill>
              </a:rPr>
              <a:t>LBO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857224" y="428604"/>
            <a:ext cx="6932612" cy="695307"/>
          </a:xfrm>
        </p:spPr>
        <p:txBody>
          <a:bodyPr/>
          <a:lstStyle/>
          <a:p>
            <a:pPr algn="ctr"/>
            <a:r>
              <a:rPr lang="fr-FR" sz="2000" dirty="0" smtClean="0">
                <a:solidFill>
                  <a:srgbClr val="FF0000"/>
                </a:solidFill>
              </a:rPr>
              <a:t>      Acquisition par LBO et abus de droit	</a:t>
            </a:r>
          </a:p>
        </p:txBody>
      </p:sp>
      <p:sp>
        <p:nvSpPr>
          <p:cNvPr id="3" name="Espace réservé du contenu 2"/>
          <p:cNvSpPr>
            <a:spLocks noGrp="1"/>
          </p:cNvSpPr>
          <p:nvPr>
            <p:ph idx="1"/>
          </p:nvPr>
        </p:nvSpPr>
        <p:spPr>
          <a:xfrm>
            <a:off x="642910" y="1928802"/>
            <a:ext cx="8064500" cy="4464050"/>
          </a:xfrm>
        </p:spPr>
        <p:txBody>
          <a:bodyPr>
            <a:normAutofit lnSpcReduction="10000"/>
          </a:bodyPr>
          <a:lstStyle/>
          <a:p>
            <a:pPr algn="just">
              <a:defRPr/>
            </a:pPr>
            <a:r>
              <a:rPr lang="fr-FR" dirty="0" smtClean="0"/>
              <a:t>Rappel des principes :</a:t>
            </a:r>
          </a:p>
          <a:p>
            <a:pPr lvl="1" algn="just">
              <a:defRPr/>
            </a:pPr>
            <a:r>
              <a:rPr lang="fr-FR" dirty="0" smtClean="0"/>
              <a:t>Processus d'acquisition d'une société cible par le biais d’une société holding spécialement constituée à cet effet, et financée pour l'essentiel par  emprunt bancaire :</a:t>
            </a:r>
          </a:p>
          <a:p>
            <a:pPr lvl="2" algn="just">
              <a:defRPr/>
            </a:pPr>
            <a:r>
              <a:rPr lang="fr-FR" dirty="0" smtClean="0"/>
              <a:t>L’emprunt souscrit est remboursé grâce aux dividendes versés par la société cible ;</a:t>
            </a:r>
          </a:p>
          <a:p>
            <a:pPr lvl="2" algn="just">
              <a:defRPr/>
            </a:pPr>
            <a:r>
              <a:rPr lang="fr-FR" dirty="0" smtClean="0"/>
              <a:t>Le gain fiscal résulte de l'imputation des intérêts supportés au titre de la dette d'acquisition sur les résultats bénéficiaires de la cible via le mécanisme de l'intégration fiscale qui permet au holding déficitaire de compenser ses résultats avec les profits réalisés par la société rachetée sous réserve que la première détienne au moins 95 % du capital de la seconde.</a:t>
            </a:r>
          </a:p>
          <a:p>
            <a:pPr lvl="1" algn="just">
              <a:defRPr/>
            </a:pPr>
            <a:r>
              <a:rPr lang="fr-FR" dirty="0" smtClean="0"/>
              <a:t>L’administration conteste ce mécanisme sur le terrain de l’abus de droit :</a:t>
            </a:r>
          </a:p>
          <a:p>
            <a:pPr lvl="2" algn="just">
              <a:defRPr/>
            </a:pPr>
            <a:r>
              <a:rPr lang="fr-FR" dirty="0" smtClean="0"/>
              <a:t>Les holding de reprise sont dépourvus de toute substance (1)</a:t>
            </a:r>
          </a:p>
          <a:p>
            <a:pPr lvl="2" algn="just">
              <a:defRPr/>
            </a:pPr>
            <a:r>
              <a:rPr lang="fr-FR" dirty="0" smtClean="0"/>
              <a:t>Ce type de montage caractérise un usage abusif du régime d’intégration fiscale (2)</a:t>
            </a:r>
          </a:p>
          <a:p>
            <a:pPr lvl="2" algn="just">
              <a:buFontTx/>
              <a:buNone/>
              <a:defRPr/>
            </a:pPr>
            <a:endParaRPr lang="fr-FR" dirty="0" smtClean="0"/>
          </a:p>
          <a:p>
            <a:pPr lvl="2" algn="just">
              <a:defRPr/>
            </a:pPr>
            <a:endParaRPr lang="fr-FR" dirty="0" smtClean="0"/>
          </a:p>
          <a:p>
            <a:pPr lvl="1" algn="just">
              <a:defRPr/>
            </a:pPr>
            <a:endParaRPr lang="fr-FR" dirty="0" smtClean="0"/>
          </a:p>
          <a:p>
            <a:pPr lvl="2" algn="just">
              <a:defRPr/>
            </a:pPr>
            <a:endParaRPr lang="fr-FR"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519112" y="642918"/>
            <a:ext cx="7981977" cy="642942"/>
          </a:xfrm>
        </p:spPr>
        <p:txBody>
          <a:bodyPr/>
          <a:lstStyle/>
          <a:p>
            <a:pPr algn="ctr"/>
            <a:r>
              <a:rPr lang="fr-FR" dirty="0" smtClean="0">
                <a:solidFill>
                  <a:srgbClr val="FF0000"/>
                </a:solidFill>
              </a:rPr>
              <a:t>Acquisition par LBO et abus de droit</a:t>
            </a:r>
          </a:p>
        </p:txBody>
      </p:sp>
      <p:sp>
        <p:nvSpPr>
          <p:cNvPr id="3" name="Espace réservé du contenu 2"/>
          <p:cNvSpPr>
            <a:spLocks noGrp="1"/>
          </p:cNvSpPr>
          <p:nvPr>
            <p:ph idx="1"/>
          </p:nvPr>
        </p:nvSpPr>
        <p:spPr>
          <a:xfrm>
            <a:off x="500034" y="2071678"/>
            <a:ext cx="8064500" cy="4464050"/>
          </a:xfrm>
        </p:spPr>
        <p:txBody>
          <a:bodyPr>
            <a:normAutofit/>
          </a:bodyPr>
          <a:lstStyle/>
          <a:p>
            <a:pPr algn="just">
              <a:defRPr/>
            </a:pPr>
            <a:r>
              <a:rPr lang="fr-FR" dirty="0" smtClean="0"/>
              <a:t>Conseil d’Etat, 27 janvier 2011, M et Mme Bourdon:</a:t>
            </a:r>
          </a:p>
          <a:p>
            <a:pPr lvl="1" algn="just">
              <a:defRPr/>
            </a:pPr>
            <a:r>
              <a:rPr lang="fr-FR" dirty="0" smtClean="0"/>
              <a:t>1ère validation par le Conseil d’Etat du principe même du recours à un montage LBO pour structurer une opération d’acquisition</a:t>
            </a:r>
          </a:p>
          <a:p>
            <a:pPr lvl="2" algn="just">
              <a:defRPr/>
            </a:pPr>
            <a:r>
              <a:rPr lang="fr-FR" dirty="0" smtClean="0"/>
              <a:t>Les investisseurs ne sont pas contraints de donner une substance économique propre au holding de reprise ;</a:t>
            </a:r>
          </a:p>
          <a:p>
            <a:pPr lvl="2" algn="just">
              <a:defRPr/>
            </a:pPr>
            <a:r>
              <a:rPr lang="fr-FR" dirty="0" smtClean="0"/>
              <a:t>Le holding a un objet patrimonial (détenir les titres de la cible) et financier (porter la dette d’acquisition) qui caractérise son utilité économique ;</a:t>
            </a:r>
          </a:p>
          <a:p>
            <a:pPr lvl="2" algn="just">
              <a:defRPr/>
            </a:pPr>
            <a:r>
              <a:rPr lang="fr-FR" dirty="0" smtClean="0"/>
              <a:t>Dès lors, la société holding constituant le véhicule de reprise dans un schéma de LBO ne peut être qualifiée par l’administration comme dépourvue de substance en dehors des circonstances où l’opération se déroulerait en circuit fermé.</a:t>
            </a:r>
          </a:p>
          <a:p>
            <a:pPr lvl="2" algn="just">
              <a:defRPr/>
            </a:pPr>
            <a:endParaRPr lang="fr-FR" dirty="0" smtClean="0"/>
          </a:p>
          <a:p>
            <a:pPr lvl="2" algn="just">
              <a:buFontTx/>
              <a:buNone/>
              <a:defRPr/>
            </a:pPr>
            <a:endParaRPr lang="fr-FR" dirty="0" smtClean="0"/>
          </a:p>
          <a:p>
            <a:pPr lvl="2" algn="just">
              <a:defRPr/>
            </a:pPr>
            <a:endParaRPr lang="fr-FR" dirty="0" smtClean="0"/>
          </a:p>
          <a:p>
            <a:pPr lvl="1" algn="just">
              <a:defRPr/>
            </a:pPr>
            <a:endParaRPr lang="fr-FR" dirty="0" smtClean="0"/>
          </a:p>
          <a:p>
            <a:pPr lvl="2" algn="just">
              <a:defRPr/>
            </a:pPr>
            <a:endParaRPr lang="fr-F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4"/>
          <p:cNvSpPr>
            <a:spLocks noGrp="1"/>
          </p:cNvSpPr>
          <p:nvPr>
            <p:ph type="body" sz="quarter" idx="11"/>
          </p:nvPr>
        </p:nvSpPr>
        <p:spPr/>
        <p:txBody>
          <a:bodyPr/>
          <a:lstStyle/>
          <a:p>
            <a:pPr algn="just"/>
            <a:r>
              <a:rPr lang="fr-FR" dirty="0" smtClean="0"/>
              <a:t>Le report en arrière des déficits (carry-back)</a:t>
            </a:r>
          </a:p>
          <a:p>
            <a:pPr lvl="1" algn="just"/>
            <a:r>
              <a:rPr lang="fr-FR" u="sng" dirty="0" smtClean="0"/>
              <a:t>Régime précédent</a:t>
            </a:r>
            <a:r>
              <a:rPr lang="fr-FR" dirty="0" smtClean="0"/>
              <a:t> :</a:t>
            </a:r>
          </a:p>
          <a:p>
            <a:pPr lvl="2" algn="just"/>
            <a:r>
              <a:rPr lang="fr-FR" sz="1800" dirty="0" smtClean="0"/>
              <a:t>déficit d’un exercice reportable en arrière sur les bénéfices des trois exercices précédents (fraction non distribuée) ;</a:t>
            </a:r>
          </a:p>
          <a:p>
            <a:pPr lvl="2" algn="just"/>
            <a:r>
              <a:rPr lang="fr-FR" sz="1800" dirty="0" smtClean="0"/>
              <a:t>génère une créance sur le Trésor, utilisable pour le paiement de l’IS dû au titre des cinq exercices suivants, puis remboursable ;</a:t>
            </a:r>
          </a:p>
          <a:p>
            <a:pPr lvl="2" algn="just"/>
            <a:r>
              <a:rPr lang="fr-FR" sz="1800" dirty="0" smtClean="0"/>
              <a:t>option possible :</a:t>
            </a:r>
          </a:p>
          <a:p>
            <a:pPr lvl="3" algn="just"/>
            <a:r>
              <a:rPr lang="fr-FR" sz="1600" dirty="0" smtClean="0"/>
              <a:t>non seulement au titre du déficit de l’exercice, mais également au titre des déficits antérieurs reportables (CE, 4 août 2006, n°285201) ;</a:t>
            </a:r>
          </a:p>
          <a:p>
            <a:pPr lvl="3" algn="just"/>
            <a:r>
              <a:rPr lang="fr-FR" sz="1600" dirty="0" smtClean="0"/>
              <a:t>non seulement par la souscription d’une déclaration spéciale (n°2039) jointe au relevé de solde de l’IS, mais également par voie de réclamation contentieuse au plus tard le 31 décembre de la deuxième année suivant celle de la constatation du déficit (CAA Paris, 12 février 2010, SARL </a:t>
            </a:r>
            <a:r>
              <a:rPr lang="fr-FR" sz="1600" dirty="0" err="1" smtClean="0"/>
              <a:t>Maysam</a:t>
            </a:r>
            <a:r>
              <a:rPr lang="fr-FR" sz="1600" dirty="0" smtClean="0"/>
              <a:t> France / CE 23 décembre 2011, n°338773).</a:t>
            </a:r>
          </a:p>
          <a:p>
            <a:pPr lvl="2" algn="just"/>
            <a:endParaRPr lang="fr-FR" dirty="0" smtClean="0"/>
          </a:p>
        </p:txBody>
      </p:sp>
      <p:sp>
        <p:nvSpPr>
          <p:cNvPr id="8194" name="Titre 3"/>
          <p:cNvSpPr>
            <a:spLocks noGrp="1"/>
          </p:cNvSpPr>
          <p:nvPr>
            <p:ph type="title" idx="4294967295"/>
          </p:nvPr>
        </p:nvSpPr>
        <p:spPr>
          <a:xfrm>
            <a:off x="0" y="357188"/>
            <a:ext cx="8001000" cy="785812"/>
          </a:xfrm>
        </p:spPr>
        <p:txBody>
          <a:bodyPr/>
          <a:lstStyle/>
          <a:p>
            <a:pPr algn="ctr"/>
            <a:r>
              <a:rPr lang="fr-FR" sz="2400" dirty="0" smtClean="0">
                <a:solidFill>
                  <a:srgbClr val="FF0000"/>
                </a:solidFill>
              </a:rPr>
              <a:t>               Régime fiscal des reports déficitaires</a:t>
            </a:r>
          </a:p>
        </p:txBody>
      </p:sp>
      <p:sp>
        <p:nvSpPr>
          <p:cNvPr id="6" name="Espace réservé de la date 5"/>
          <p:cNvSpPr>
            <a:spLocks noGrp="1"/>
          </p:cNvSpPr>
          <p:nvPr>
            <p:ph type="dt" sz="quarter" idx="4294967295"/>
          </p:nvPr>
        </p:nvSpPr>
        <p:spPr>
          <a:xfrm>
            <a:off x="0" y="6472238"/>
            <a:ext cx="7756525" cy="385762"/>
          </a:xfrm>
          <a:prstGeom prst="rect">
            <a:avLst/>
          </a:prstGeom>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500034" y="571480"/>
            <a:ext cx="8196291" cy="695307"/>
          </a:xfrm>
        </p:spPr>
        <p:txBody>
          <a:bodyPr/>
          <a:lstStyle/>
          <a:p>
            <a:pPr algn="ctr"/>
            <a:r>
              <a:rPr lang="fr-FR" dirty="0" smtClean="0">
                <a:solidFill>
                  <a:srgbClr val="FF0000"/>
                </a:solidFill>
              </a:rPr>
              <a:t>Acquisition par LBO et abus de droit</a:t>
            </a:r>
          </a:p>
        </p:txBody>
      </p:sp>
      <p:sp>
        <p:nvSpPr>
          <p:cNvPr id="3" name="Espace réservé du contenu 2"/>
          <p:cNvSpPr>
            <a:spLocks noGrp="1"/>
          </p:cNvSpPr>
          <p:nvPr>
            <p:ph idx="1"/>
          </p:nvPr>
        </p:nvSpPr>
        <p:spPr>
          <a:xfrm>
            <a:off x="571472" y="1928802"/>
            <a:ext cx="8215370" cy="4464050"/>
          </a:xfrm>
        </p:spPr>
        <p:txBody>
          <a:bodyPr>
            <a:normAutofit/>
          </a:bodyPr>
          <a:lstStyle/>
          <a:p>
            <a:pPr algn="just">
              <a:defRPr/>
            </a:pPr>
            <a:r>
              <a:rPr lang="fr-FR" dirty="0" smtClean="0"/>
              <a:t>TA Montreuil, 16 juin 2011, Sté </a:t>
            </a:r>
            <a:r>
              <a:rPr lang="fr-FR" dirty="0" err="1" smtClean="0"/>
              <a:t>Nordstrom</a:t>
            </a:r>
            <a:r>
              <a:rPr lang="fr-FR" dirty="0" smtClean="0"/>
              <a:t> </a:t>
            </a:r>
            <a:r>
              <a:rPr lang="fr-FR" dirty="0" err="1" smtClean="0"/>
              <a:t>European</a:t>
            </a:r>
            <a:r>
              <a:rPr lang="fr-FR" dirty="0" smtClean="0"/>
              <a:t> Capital Group :</a:t>
            </a:r>
          </a:p>
          <a:p>
            <a:pPr lvl="1" algn="just">
              <a:defRPr/>
            </a:pPr>
            <a:r>
              <a:rPr lang="fr-FR" dirty="0" smtClean="0"/>
              <a:t>Confirmation de l’absence de </a:t>
            </a:r>
            <a:r>
              <a:rPr lang="fr-FR" dirty="0" err="1" smtClean="0"/>
              <a:t>fictivité</a:t>
            </a:r>
            <a:r>
              <a:rPr lang="fr-FR" dirty="0" smtClean="0"/>
              <a:t> d’une société holding qui exerce régulièrement son activité patrimoniale de détention de titres et dont les organes sociaux fonctionnent normalement ;</a:t>
            </a:r>
          </a:p>
          <a:p>
            <a:pPr lvl="1" algn="just">
              <a:defRPr/>
            </a:pPr>
            <a:r>
              <a:rPr lang="fr-FR" dirty="0" smtClean="0"/>
              <a:t>Lorsqu’une société mère étrangère crée un holding en France dans le but de l’intégrer dans un groupe fiscal constitué avec sa cible, une société française, l’administration considère que ce but est exclusivement fiscal et réside dans le fait de pouvoir déduire en France les charges financières résultant de l’acquisition de la cible.</a:t>
            </a:r>
          </a:p>
          <a:p>
            <a:pPr lvl="2" algn="just">
              <a:defRPr/>
            </a:pPr>
            <a:r>
              <a:rPr lang="fr-FR" dirty="0" smtClean="0"/>
              <a:t>Rejet de l’argumentation par le TA :</a:t>
            </a:r>
          </a:p>
          <a:p>
            <a:pPr lvl="2" algn="just">
              <a:defRPr/>
            </a:pPr>
            <a:r>
              <a:rPr lang="fr-FR" dirty="0" smtClean="0"/>
              <a:t>Pour le juge, il n’y a pas de recours abusif au régime d’intégration, l’intérêt de l’opération étant notamment :</a:t>
            </a:r>
          </a:p>
          <a:p>
            <a:pPr lvl="3" algn="just">
              <a:defRPr/>
            </a:pPr>
            <a:r>
              <a:rPr lang="fr-FR" dirty="0" smtClean="0"/>
              <a:t>Financier : assumer la charge d’emprunt grâce à la cible ;</a:t>
            </a:r>
          </a:p>
          <a:p>
            <a:pPr lvl="3" algn="just">
              <a:defRPr/>
            </a:pPr>
            <a:r>
              <a:rPr lang="fr-FR" dirty="0" smtClean="0"/>
              <a:t>Stratégique : structurer les investissements du groupe en Europe via le holding.</a:t>
            </a:r>
          </a:p>
          <a:p>
            <a:pPr lvl="2" algn="just">
              <a:defRPr/>
            </a:pPr>
            <a:endParaRPr lang="fr-FR" dirty="0" smtClean="0"/>
          </a:p>
          <a:p>
            <a:pPr lvl="2" algn="just">
              <a:buFontTx/>
              <a:buNone/>
              <a:defRPr/>
            </a:pPr>
            <a:endParaRPr lang="fr-FR" dirty="0" smtClean="0"/>
          </a:p>
          <a:p>
            <a:pPr lvl="2" algn="just">
              <a:defRPr/>
            </a:pPr>
            <a:endParaRPr lang="fr-FR" dirty="0" smtClean="0"/>
          </a:p>
          <a:p>
            <a:pPr lvl="1" algn="just">
              <a:defRPr/>
            </a:pPr>
            <a:endParaRPr lang="fr-FR" dirty="0" smtClean="0"/>
          </a:p>
          <a:p>
            <a:pPr lvl="2" algn="just">
              <a:defRPr/>
            </a:pPr>
            <a:endParaRPr lang="fr-FR"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1285852" y="1000108"/>
            <a:ext cx="6932612" cy="766745"/>
          </a:xfrm>
        </p:spPr>
        <p:txBody>
          <a:bodyPr/>
          <a:lstStyle/>
          <a:p>
            <a:pPr algn="ctr"/>
            <a:r>
              <a:rPr lang="fr-FR" dirty="0" smtClean="0">
                <a:solidFill>
                  <a:srgbClr val="FF0000"/>
                </a:solidFill>
              </a:rPr>
              <a:t>Acquisition par LBO / frais d’études préliminaires</a:t>
            </a:r>
          </a:p>
        </p:txBody>
      </p:sp>
      <p:sp>
        <p:nvSpPr>
          <p:cNvPr id="3" name="Espace réservé du contenu 2"/>
          <p:cNvSpPr>
            <a:spLocks noGrp="1"/>
          </p:cNvSpPr>
          <p:nvPr>
            <p:ph idx="1"/>
          </p:nvPr>
        </p:nvSpPr>
        <p:spPr>
          <a:xfrm>
            <a:off x="571472" y="2285992"/>
            <a:ext cx="8064500" cy="4464050"/>
          </a:xfrm>
        </p:spPr>
        <p:txBody>
          <a:bodyPr>
            <a:normAutofit/>
          </a:bodyPr>
          <a:lstStyle/>
          <a:p>
            <a:pPr algn="just">
              <a:defRPr/>
            </a:pPr>
            <a:r>
              <a:rPr lang="fr-FR" dirty="0" smtClean="0"/>
              <a:t>TA Montreuil, 3 février 2011, Sté </a:t>
            </a:r>
            <a:r>
              <a:rPr lang="fr-FR" dirty="0" err="1" smtClean="0"/>
              <a:t>Bonhom</a:t>
            </a:r>
            <a:r>
              <a:rPr lang="fr-FR" dirty="0" smtClean="0"/>
              <a:t> SAS :</a:t>
            </a:r>
          </a:p>
          <a:p>
            <a:pPr lvl="1" algn="just">
              <a:defRPr/>
            </a:pPr>
            <a:r>
              <a:rPr lang="fr-FR" dirty="0" smtClean="0"/>
              <a:t>Les coûts des études préliminaires engagées antérieurement à la décision d’acquisition de la cible peuvent valablement être supportés par le holding de reprise</a:t>
            </a:r>
          </a:p>
          <a:p>
            <a:pPr lvl="2" algn="just">
              <a:defRPr/>
            </a:pPr>
            <a:endParaRPr lang="fr-FR" dirty="0" smtClean="0"/>
          </a:p>
          <a:p>
            <a:pPr lvl="2" algn="just">
              <a:buFontTx/>
              <a:buNone/>
              <a:defRPr/>
            </a:pPr>
            <a:endParaRPr lang="fr-FR" dirty="0" smtClean="0"/>
          </a:p>
          <a:p>
            <a:pPr lvl="2" algn="just">
              <a:defRPr/>
            </a:pPr>
            <a:endParaRPr lang="fr-FR" dirty="0" smtClean="0"/>
          </a:p>
          <a:p>
            <a:pPr lvl="1" algn="just">
              <a:defRPr/>
            </a:pPr>
            <a:endParaRPr lang="fr-FR" dirty="0" smtClean="0"/>
          </a:p>
          <a:p>
            <a:pPr lvl="2" algn="just">
              <a:defRPr/>
            </a:pPr>
            <a:endParaRPr lang="fr-FR"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56323"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dirty="0" smtClean="0">
                <a:solidFill>
                  <a:srgbClr val="CC0000"/>
                </a:solidFill>
              </a:rPr>
              <a:t>Distributions financées par emprunt</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428625" y="571500"/>
            <a:ext cx="8001000" cy="819150"/>
          </a:xfrm>
        </p:spPr>
        <p:txBody>
          <a:bodyPr/>
          <a:lstStyle/>
          <a:p>
            <a:pPr algn="r"/>
            <a:r>
              <a:rPr lang="fr-FR" sz="2400" smtClean="0">
                <a:solidFill>
                  <a:srgbClr val="FF0000"/>
                </a:solidFill>
              </a:rPr>
              <a:t>Distributions financées par emprunt	</a:t>
            </a:r>
          </a:p>
        </p:txBody>
      </p:sp>
      <p:sp>
        <p:nvSpPr>
          <p:cNvPr id="3" name="Espace réservé du contenu 2"/>
          <p:cNvSpPr>
            <a:spLocks noGrp="1"/>
          </p:cNvSpPr>
          <p:nvPr>
            <p:ph idx="1"/>
          </p:nvPr>
        </p:nvSpPr>
        <p:spPr>
          <a:xfrm>
            <a:off x="500034" y="1928802"/>
            <a:ext cx="8064500" cy="4464050"/>
          </a:xfrm>
        </p:spPr>
        <p:txBody>
          <a:bodyPr>
            <a:normAutofit/>
          </a:bodyPr>
          <a:lstStyle/>
          <a:p>
            <a:pPr algn="just">
              <a:defRPr/>
            </a:pPr>
            <a:r>
              <a:rPr lang="fr-FR" dirty="0" smtClean="0"/>
              <a:t>TA Cergy-Pontoise,3 septembre 2010, SAS Yoplait :</a:t>
            </a:r>
          </a:p>
          <a:p>
            <a:pPr lvl="1" algn="just">
              <a:defRPr/>
            </a:pPr>
            <a:r>
              <a:rPr lang="fr-FR" dirty="0" smtClean="0"/>
              <a:t>Les juges ont estimé que l’administration avait apporté la preuve de l’absence de contrepartie, pour la société requérante, à la prise en compte des frais financiers induits par l’opération de rachat de ses propres actions dans le cadre d’un rééquilibrage de leurs participations respectives ; </a:t>
            </a:r>
          </a:p>
          <a:p>
            <a:pPr lvl="1" algn="just">
              <a:defRPr/>
            </a:pPr>
            <a:r>
              <a:rPr lang="fr-FR" dirty="0" smtClean="0"/>
              <a:t>Décision contestable car, par principe, une société n’a pas à justifier la conformité à son intérêt propre des décisions prises par ses actionnaires concernant le niveau des fonds que ceux-ci lui apportent en capital ;</a:t>
            </a:r>
          </a:p>
          <a:p>
            <a:pPr lvl="1" algn="just">
              <a:defRPr/>
            </a:pPr>
            <a:r>
              <a:rPr lang="fr-FR" dirty="0" smtClean="0"/>
              <a:t>Le TA de Paris (29 octobre 1998, Sté Van </a:t>
            </a:r>
            <a:r>
              <a:rPr lang="fr-FR" dirty="0" err="1" smtClean="0"/>
              <a:t>Ommeren</a:t>
            </a:r>
            <a:r>
              <a:rPr lang="fr-FR" dirty="0" smtClean="0"/>
              <a:t> Tankers) s’étant déjà prononcé en sens contraire sur ce point, l’appel frappant le jugement devrait permettre d’infirmer la décision du TA de Cergy-Pontoise.</a:t>
            </a:r>
          </a:p>
          <a:p>
            <a:pPr lvl="1" algn="just">
              <a:defRPr/>
            </a:pPr>
            <a:endParaRPr lang="fr-FR" dirty="0" smtClean="0"/>
          </a:p>
          <a:p>
            <a:pPr lvl="2" algn="just">
              <a:defRPr/>
            </a:pPr>
            <a:endParaRPr lang="fr-FR"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58371"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Restructurations</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Espace réservé du contenu 21"/>
          <p:cNvSpPr>
            <a:spLocks noGrp="1"/>
          </p:cNvSpPr>
          <p:nvPr>
            <p:ph idx="1"/>
          </p:nvPr>
        </p:nvSpPr>
        <p:spPr>
          <a:xfrm>
            <a:off x="500034" y="1785926"/>
            <a:ext cx="8229600" cy="4903787"/>
          </a:xfrm>
        </p:spPr>
        <p:txBody>
          <a:bodyPr/>
          <a:lstStyle/>
          <a:p>
            <a:pPr marL="139700" indent="-220663">
              <a:defRPr/>
            </a:pPr>
            <a:r>
              <a:rPr lang="fr-FR" sz="2200" u="sng" dirty="0" smtClean="0"/>
              <a:t>CAA Bordeaux 30 décembre 2010 n°09-2218 Sté Promo Art</a:t>
            </a:r>
            <a:endParaRPr lang="fr-FR" sz="2200" dirty="0" smtClean="0"/>
          </a:p>
          <a:p>
            <a:pPr marL="809625" lvl="1">
              <a:buFont typeface="Arial" pitchFamily="34" charset="0"/>
              <a:buChar char="−"/>
              <a:defRPr/>
            </a:pPr>
            <a:r>
              <a:rPr lang="fr-FR" sz="1600" dirty="0" smtClean="0"/>
              <a:t>La Cour fait usage de la définition de la branche complète d’activité donnée par le Conseil d’Etat dans son arrêt Sté B.L. du 27 juillet 2005 n°259052. Le CE a alors énoncé les trois critères dont la réunion caractérise la branche complète d’activité (exploitation autonome, transfert complet des éléments </a:t>
            </a:r>
            <a:r>
              <a:rPr lang="fr-FR" sz="1600" i="1" dirty="0" smtClean="0"/>
              <a:t>essentiels</a:t>
            </a:r>
            <a:r>
              <a:rPr lang="fr-FR" sz="1600" dirty="0" smtClean="0"/>
              <a:t> de l’activité, disposition </a:t>
            </a:r>
            <a:r>
              <a:rPr lang="fr-FR" sz="1600" i="1" dirty="0" smtClean="0"/>
              <a:t>durable</a:t>
            </a:r>
            <a:r>
              <a:rPr lang="fr-FR" sz="1600" dirty="0" smtClean="0"/>
              <a:t> de tous les éléments de la branche).</a:t>
            </a:r>
          </a:p>
          <a:p>
            <a:pPr marL="809625" lvl="1">
              <a:buFont typeface="Arial" pitchFamily="34" charset="0"/>
              <a:buChar char="−"/>
              <a:defRPr/>
            </a:pPr>
            <a:r>
              <a:rPr lang="fr-FR" sz="1600" dirty="0" smtClean="0"/>
              <a:t>La branche complète d’activité est caractérisée bien que la société apporteuse ne transfère que l’usage de la marque, à condition toutefois qu’il s’agisse d’une concession « sans aucune réserve ». </a:t>
            </a:r>
          </a:p>
          <a:p>
            <a:pPr marL="809625" lvl="1">
              <a:buFont typeface="Arial" pitchFamily="34" charset="0"/>
              <a:buChar char="−"/>
              <a:defRPr/>
            </a:pPr>
            <a:r>
              <a:rPr lang="fr-FR" sz="1600" dirty="0" smtClean="0"/>
              <a:t>S’agissant du transfert des éléments de passif, la Cour énonce qu’aucune disposition légale ou réglementaire ne prévoit que la prise en charge d’un passif supérieur à celui relatif à la branche d’activité concernée serait de nature à empêcher l’identification d’une branche complète d’activité.</a:t>
            </a:r>
          </a:p>
          <a:p>
            <a:pPr marL="723900" lvl="2" indent="-184150">
              <a:defRPr/>
            </a:pPr>
            <a:r>
              <a:rPr lang="fr-FR" sz="1600" dirty="0" smtClean="0"/>
              <a:t>NB : position contraire à celle du juge communautaire (Arrêt CJCE Andersen </a:t>
            </a:r>
            <a:r>
              <a:rPr lang="fr-FR" sz="1600" dirty="0" err="1" smtClean="0"/>
              <a:t>og</a:t>
            </a:r>
            <a:r>
              <a:rPr lang="fr-FR" sz="1600" dirty="0" smtClean="0"/>
              <a:t> Jensen du 15 janvier 2002 n°C-43/00) ainsi qu’à un arrêt rendu quelques mois plus tôt par la même Cour (CAA Bordeaux du 2 février 2010 n°08BX03318).</a:t>
            </a:r>
          </a:p>
          <a:p>
            <a:pPr marL="723900" lvl="2" indent="-184150">
              <a:defRPr/>
            </a:pPr>
            <a:r>
              <a:rPr lang="fr-FR" sz="1600" dirty="0" smtClean="0"/>
              <a:t>Pourvoi en cassation.</a:t>
            </a:r>
          </a:p>
          <a:p>
            <a:pPr>
              <a:buFont typeface="Wingdings" pitchFamily="2" charset="2"/>
              <a:buNone/>
              <a:defRPr/>
            </a:pPr>
            <a:endParaRPr lang="fr-FR" sz="1600" dirty="0" smtClean="0"/>
          </a:p>
          <a:p>
            <a:pPr>
              <a:buFont typeface="Wingdings" pitchFamily="2" charset="2"/>
              <a:buNone/>
              <a:defRPr/>
            </a:pPr>
            <a:endParaRPr lang="fr-FR" sz="1800" dirty="0" smtClean="0"/>
          </a:p>
          <a:p>
            <a:pPr>
              <a:buFont typeface="Wingdings" pitchFamily="2" charset="2"/>
              <a:buNone/>
              <a:defRPr/>
            </a:pPr>
            <a:r>
              <a:rPr lang="fr-FR" sz="1800" dirty="0" smtClean="0"/>
              <a:t> </a:t>
            </a:r>
          </a:p>
          <a:p>
            <a:pPr>
              <a:buFont typeface="Arial" charset="0"/>
              <a:buChar char="•"/>
              <a:defRPr/>
            </a:pPr>
            <a:endParaRPr lang="fr-FR" dirty="0" smtClean="0"/>
          </a:p>
          <a:p>
            <a:pPr>
              <a:defRPr/>
            </a:pPr>
            <a:endParaRPr lang="fr-FR" dirty="0" smtClean="0"/>
          </a:p>
        </p:txBody>
      </p:sp>
      <p:sp>
        <p:nvSpPr>
          <p:cNvPr id="59395" name="Rectangle 2"/>
          <p:cNvSpPr>
            <a:spLocks noChangeArrowheads="1"/>
          </p:cNvSpPr>
          <p:nvPr/>
        </p:nvSpPr>
        <p:spPr bwMode="auto">
          <a:xfrm>
            <a:off x="1500166" y="266700"/>
            <a:ext cx="7143773" cy="777875"/>
          </a:xfrm>
          <a:prstGeom prst="rect">
            <a:avLst/>
          </a:prstGeom>
          <a:noFill/>
          <a:ln w="9525">
            <a:noFill/>
            <a:miter lim="800000"/>
            <a:headEnd/>
            <a:tailEnd/>
          </a:ln>
        </p:spPr>
        <p:txBody>
          <a:bodyPr anchor="ctr"/>
          <a:lstStyle/>
          <a:p>
            <a:pPr algn="ctr"/>
            <a:r>
              <a:rPr lang="fr-FR" sz="2400" dirty="0">
                <a:solidFill>
                  <a:srgbClr val="CC0000"/>
                </a:solidFill>
                <a:latin typeface="Tahoma" pitchFamily="34" charset="0"/>
              </a:rPr>
              <a:t>Branche complète d’activité</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500034" y="1911331"/>
            <a:ext cx="8207375" cy="4946669"/>
          </a:xfrm>
        </p:spPr>
        <p:txBody>
          <a:bodyPr/>
          <a:lstStyle/>
          <a:p>
            <a:pPr marL="540000" lvl="1" indent="-180000" eaLnBrk="1" hangingPunct="1">
              <a:buFont typeface="Arial" pitchFamily="34" charset="0"/>
              <a:buChar char="•"/>
              <a:defRPr/>
            </a:pPr>
            <a:r>
              <a:rPr lang="fr-FR" sz="2000" u="sng" dirty="0" smtClean="0"/>
              <a:t>TA Lyon 12 octobre 2010 n°08-2020 SA Floréal  / CAA Lyon 6 octobre 2011</a:t>
            </a:r>
          </a:p>
          <a:p>
            <a:pPr marL="540000" lvl="1" indent="-180000" eaLnBrk="1" hangingPunct="1">
              <a:buFontTx/>
              <a:buNone/>
              <a:defRPr/>
            </a:pPr>
            <a:r>
              <a:rPr lang="fr-FR" sz="2000" dirty="0" smtClean="0">
                <a:solidFill>
                  <a:srgbClr val="C00000"/>
                </a:solidFill>
              </a:rPr>
              <a:t> -</a:t>
            </a:r>
            <a:r>
              <a:rPr lang="fr-FR" sz="1800" dirty="0" smtClean="0">
                <a:solidFill>
                  <a:srgbClr val="C00000"/>
                </a:solidFill>
              </a:rPr>
              <a:t> </a:t>
            </a:r>
            <a:r>
              <a:rPr lang="fr-FR" sz="2000" dirty="0" smtClean="0">
                <a:solidFill>
                  <a:srgbClr val="C00000"/>
                </a:solidFill>
              </a:rPr>
              <a:t>Régime de faveur sur agrément </a:t>
            </a:r>
          </a:p>
          <a:p>
            <a:pPr marL="540000" lvl="1" indent="-180000" eaLnBrk="1" hangingPunct="1">
              <a:buFontTx/>
              <a:buNone/>
              <a:defRPr/>
            </a:pPr>
            <a:r>
              <a:rPr lang="fr-FR" sz="2000" dirty="0" smtClean="0">
                <a:solidFill>
                  <a:srgbClr val="C00000"/>
                </a:solidFill>
              </a:rPr>
              <a:t>	</a:t>
            </a:r>
          </a:p>
          <a:p>
            <a:pPr marL="540000" lvl="1" indent="-180000" eaLnBrk="1" hangingPunct="1">
              <a:buFontTx/>
              <a:buNone/>
              <a:defRPr/>
            </a:pPr>
            <a:r>
              <a:rPr lang="fr-FR" sz="2000" dirty="0" smtClean="0">
                <a:solidFill>
                  <a:srgbClr val="C00000"/>
                </a:solidFill>
              </a:rPr>
              <a:t>	</a:t>
            </a:r>
            <a:r>
              <a:rPr lang="fr-FR" dirty="0" smtClean="0"/>
              <a:t>Annulation de la décision de refus d’administration d’accorder son agrément  à une opération d’apport partiel d’actif au motif que la société bénéficiaire ne disposait pas de personnel propre mais seulement de contrats de mise à disposition de personnel par l’apporteuse. </a:t>
            </a:r>
          </a:p>
          <a:p>
            <a:pPr marL="540000" lvl="1" indent="-180000" eaLnBrk="1" hangingPunct="1">
              <a:buFontTx/>
              <a:buNone/>
              <a:defRPr/>
            </a:pPr>
            <a:endParaRPr lang="fr-FR" dirty="0" smtClean="0"/>
          </a:p>
          <a:p>
            <a:pPr marL="540000" lvl="1" indent="-180000" eaLnBrk="1" hangingPunct="1">
              <a:buFontTx/>
              <a:buNone/>
              <a:defRPr/>
            </a:pPr>
            <a:r>
              <a:rPr lang="fr-FR" dirty="0" smtClean="0"/>
              <a:t> </a:t>
            </a:r>
            <a:r>
              <a:rPr lang="fr-FR" dirty="0" smtClean="0">
                <a:solidFill>
                  <a:srgbClr val="C00000"/>
                </a:solidFill>
              </a:rPr>
              <a:t>	</a:t>
            </a:r>
            <a:r>
              <a:rPr lang="fr-FR" dirty="0" smtClean="0"/>
              <a:t>L’article 210 B ne subordonne pas l’octroi de l’agrément à l’existence d’une branche complète d’activité, contrairement à ce que soutenait l’administration, mais (i) à l’existence d’un motif économique légitime, (ii) et alternativement , à l’exercice par la bénéficiaire de l’apport d’une activité autonome ou à l’amélioration des structures</a:t>
            </a:r>
            <a:endParaRPr lang="fr-FR" u="sng" dirty="0" smtClean="0"/>
          </a:p>
          <a:p>
            <a:pPr lvl="1" eaLnBrk="1" hangingPunct="1">
              <a:defRPr/>
            </a:pPr>
            <a:endParaRPr lang="fr-FR" dirty="0" smtClean="0"/>
          </a:p>
        </p:txBody>
      </p:sp>
      <p:sp>
        <p:nvSpPr>
          <p:cNvPr id="60419" name="Rectangle 2"/>
          <p:cNvSpPr>
            <a:spLocks noChangeArrowheads="1"/>
          </p:cNvSpPr>
          <p:nvPr/>
        </p:nvSpPr>
        <p:spPr bwMode="auto">
          <a:xfrm>
            <a:off x="3071813" y="266700"/>
            <a:ext cx="5572125" cy="777875"/>
          </a:xfrm>
          <a:prstGeom prst="rect">
            <a:avLst/>
          </a:prstGeom>
          <a:noFill/>
          <a:ln w="9525">
            <a:noFill/>
            <a:miter lim="800000"/>
            <a:headEnd/>
            <a:tailEnd/>
          </a:ln>
        </p:spPr>
        <p:txBody>
          <a:bodyPr anchor="ctr"/>
          <a:lstStyle/>
          <a:p>
            <a:pPr algn="ctr"/>
            <a:r>
              <a:rPr lang="fr-FR">
                <a:solidFill>
                  <a:srgbClr val="CC0000"/>
                </a:solidFill>
                <a:latin typeface="Tahoma" pitchFamily="34" charset="0"/>
              </a:rPr>
              <a:t>Branche complète d’activité</a:t>
            </a: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a:xfrm>
            <a:off x="500034" y="1971675"/>
            <a:ext cx="8186738" cy="4886325"/>
          </a:xfrm>
        </p:spPr>
        <p:txBody>
          <a:bodyPr/>
          <a:lstStyle/>
          <a:p>
            <a:pPr eaLnBrk="1" hangingPunct="1">
              <a:buFont typeface="Arial" charset="0"/>
              <a:buChar char="•"/>
            </a:pPr>
            <a:endParaRPr lang="fr-FR" dirty="0" smtClean="0"/>
          </a:p>
          <a:p>
            <a:pPr eaLnBrk="1" hangingPunct="1">
              <a:buFont typeface="Arial" charset="0"/>
              <a:buChar char="•"/>
            </a:pPr>
            <a:r>
              <a:rPr lang="fr-FR" sz="2000" u="sng" dirty="0" smtClean="0"/>
              <a:t>Arrêts CE du 29 juin 2011 Sté Maurice </a:t>
            </a:r>
            <a:r>
              <a:rPr lang="fr-FR" sz="2000" u="sng" dirty="0" err="1" smtClean="0"/>
              <a:t>Agofroy</a:t>
            </a:r>
            <a:r>
              <a:rPr lang="fr-FR" sz="2000" u="sng" dirty="0" smtClean="0"/>
              <a:t> n°317212 et Sté AM Finance n°317234</a:t>
            </a:r>
            <a:endParaRPr lang="fr-FR" sz="2200" dirty="0" smtClean="0"/>
          </a:p>
          <a:p>
            <a:pPr eaLnBrk="1" hangingPunct="1">
              <a:buFont typeface="Wingdings" pitchFamily="2" charset="2"/>
              <a:buNone/>
            </a:pPr>
            <a:r>
              <a:rPr lang="fr-FR" sz="1800" dirty="0" smtClean="0"/>
              <a:t>     Un apport partiel d’actif ou une fusion par création d’une société nouvelle peut rétroagir fiscalement à une date antérieure à celle à laquelle la société bénéficiaire de l’apport est immatriculée au registre du commerce et des sociétés. </a:t>
            </a:r>
          </a:p>
          <a:p>
            <a:pPr eaLnBrk="1" hangingPunct="1">
              <a:buFont typeface="Wingdings" pitchFamily="2" charset="2"/>
              <a:buNone/>
            </a:pPr>
            <a:r>
              <a:rPr lang="fr-FR" sz="1800" dirty="0" smtClean="0"/>
              <a:t>     Infirmation de la doctrine administrative (</a:t>
            </a:r>
            <a:r>
              <a:rPr lang="fr-FR" sz="1800" dirty="0" err="1" smtClean="0"/>
              <a:t>Inst</a:t>
            </a:r>
            <a:r>
              <a:rPr lang="fr-FR" sz="1800" dirty="0" smtClean="0"/>
              <a:t>. 4 I-1-1993 du 11 août 1993) aux termes de laquelle la date de fusion retenue sur le plan fiscal ne pouvait pas être antérieure à la date d’acquisition de la personnalité juridique</a:t>
            </a:r>
            <a:r>
              <a:rPr lang="fr-FR" sz="2000" dirty="0" smtClean="0"/>
              <a:t>. </a:t>
            </a:r>
          </a:p>
          <a:p>
            <a:pPr marL="342900" lvl="1" indent="-342900" eaLnBrk="1" hangingPunct="1">
              <a:buFontTx/>
              <a:buNone/>
            </a:pPr>
            <a:r>
              <a:rPr lang="fr-FR" sz="1800" dirty="0" smtClean="0"/>
              <a:t>	Seule limite à la rétroactivité (CE 12 juillet 1984) : elle ne peut pas conduire à revenir sur un exercice déjà arrêté par l’absorbante (ou l’absorbée).</a:t>
            </a:r>
          </a:p>
          <a:p>
            <a:pPr eaLnBrk="1" hangingPunct="1">
              <a:buFont typeface="Wingdings" pitchFamily="2" charset="2"/>
              <a:buNone/>
            </a:pPr>
            <a:endParaRPr lang="fr-FR" sz="2000" dirty="0" smtClean="0"/>
          </a:p>
        </p:txBody>
      </p:sp>
      <p:sp>
        <p:nvSpPr>
          <p:cNvPr id="61443" name="Rectangle 2"/>
          <p:cNvSpPr>
            <a:spLocks noChangeArrowheads="1"/>
          </p:cNvSpPr>
          <p:nvPr/>
        </p:nvSpPr>
        <p:spPr bwMode="auto">
          <a:xfrm>
            <a:off x="2500299" y="266700"/>
            <a:ext cx="6143640" cy="777875"/>
          </a:xfrm>
          <a:prstGeom prst="rect">
            <a:avLst/>
          </a:prstGeom>
          <a:noFill/>
          <a:ln w="9525">
            <a:noFill/>
            <a:miter lim="800000"/>
            <a:headEnd/>
            <a:tailEnd/>
          </a:ln>
        </p:spPr>
        <p:txBody>
          <a:bodyPr anchor="ctr"/>
          <a:lstStyle/>
          <a:p>
            <a:r>
              <a:rPr lang="fr-FR" sz="2400" dirty="0">
                <a:solidFill>
                  <a:srgbClr val="CC0000"/>
                </a:solidFill>
                <a:latin typeface="Tahoma" pitchFamily="34" charset="0"/>
              </a:rPr>
              <a:t>Rétroactivité des fusions et APA</a:t>
            </a: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428596" y="1971675"/>
            <a:ext cx="8186738" cy="4886325"/>
          </a:xfrm>
        </p:spPr>
        <p:txBody>
          <a:bodyPr/>
          <a:lstStyle/>
          <a:p>
            <a:pPr marL="0" indent="0" eaLnBrk="1" hangingPunct="1">
              <a:buFont typeface="Wingdings" pitchFamily="2" charset="2"/>
              <a:buNone/>
              <a:defRPr/>
            </a:pPr>
            <a:r>
              <a:rPr lang="fr-FR" dirty="0" smtClean="0"/>
              <a:t>Transfert des déficits : refus d’agrément pour les déficits subis par une société holding</a:t>
            </a:r>
          </a:p>
          <a:p>
            <a:pPr marL="514350" indent="-514350" eaLnBrk="1" hangingPunct="1">
              <a:buFont typeface="Wingdings" pitchFamily="2" charset="2"/>
              <a:buNone/>
              <a:defRPr/>
            </a:pPr>
            <a:endParaRPr lang="fr-FR" dirty="0" smtClean="0"/>
          </a:p>
          <a:p>
            <a:pPr marL="514350" indent="-514350" eaLnBrk="1" hangingPunct="1">
              <a:buFont typeface="Arial" charset="0"/>
              <a:buChar char="•"/>
              <a:defRPr/>
            </a:pPr>
            <a:r>
              <a:rPr lang="fr-FR" sz="2000" u="sng" dirty="0" smtClean="0"/>
              <a:t>TA Paris 14 décembre 2010 n°0713039 SA </a:t>
            </a:r>
            <a:r>
              <a:rPr lang="fr-FR" sz="2000" u="sng" dirty="0" err="1" smtClean="0"/>
              <a:t>Korian</a:t>
            </a:r>
            <a:r>
              <a:rPr lang="fr-FR" sz="2000" u="sng" dirty="0" smtClean="0"/>
              <a:t> et CAA  Douai 8 mars 2011 n°09967 SAS </a:t>
            </a:r>
            <a:r>
              <a:rPr lang="fr-FR" sz="2000" u="sng" dirty="0" err="1" smtClean="0"/>
              <a:t>Numéricable</a:t>
            </a:r>
            <a:endParaRPr lang="fr-FR" sz="2000" u="sng" dirty="0" smtClean="0"/>
          </a:p>
          <a:p>
            <a:pPr marL="514350" indent="-514350" eaLnBrk="1" hangingPunct="1">
              <a:buFont typeface="Wingdings" pitchFamily="2" charset="2"/>
              <a:buNone/>
              <a:defRPr/>
            </a:pPr>
            <a:r>
              <a:rPr lang="fr-FR" dirty="0" smtClean="0"/>
              <a:t>   </a:t>
            </a:r>
            <a:r>
              <a:rPr lang="fr-FR" sz="1800" dirty="0" smtClean="0"/>
              <a:t>   Une société holding dont l’objet se limite à la détention de titres de participation, qui ne réalise aucun chiffre d’affaires, n’emploie aucun salarié et ne constate aucun produit ou charge d’exploitation n’exerce pas une activité, au sens de l’article 209, II du CGI susceptible, en cas de fusion, d’être poursuivie par la société absorbante.  </a:t>
            </a:r>
          </a:p>
          <a:p>
            <a:pPr marL="514350" indent="-514350" eaLnBrk="1" hangingPunct="1">
              <a:buFont typeface="Wingdings" pitchFamily="2" charset="2"/>
              <a:buNone/>
              <a:defRPr/>
            </a:pPr>
            <a:endParaRPr lang="fr-FR" sz="1800" dirty="0" smtClean="0"/>
          </a:p>
          <a:p>
            <a:pPr marL="514350" indent="-514350" eaLnBrk="1" hangingPunct="1">
              <a:buFont typeface="Wingdings" pitchFamily="2" charset="2"/>
              <a:buNone/>
              <a:defRPr/>
            </a:pPr>
            <a:r>
              <a:rPr lang="fr-FR" sz="1800" dirty="0" smtClean="0"/>
              <a:t>       Par suite les déficits constatés par cette société holding ne peuvent être transférés sur agrément à la société absorbante. </a:t>
            </a:r>
          </a:p>
          <a:p>
            <a:pPr marL="514350" indent="-514350" eaLnBrk="1" hangingPunct="1">
              <a:buFont typeface="Wingdings" pitchFamily="2" charset="2"/>
              <a:buNone/>
              <a:defRPr/>
            </a:pPr>
            <a:r>
              <a:rPr lang="fr-FR" sz="2000" dirty="0" smtClean="0"/>
              <a:t/>
            </a:r>
            <a:br>
              <a:rPr lang="fr-FR" sz="2000" dirty="0" smtClean="0"/>
            </a:br>
            <a:endParaRPr lang="fr-FR" sz="2000" dirty="0" smtClean="0"/>
          </a:p>
          <a:p>
            <a:pPr marL="514350" indent="-514350" eaLnBrk="1" hangingPunct="1">
              <a:buFont typeface="Wingdings" pitchFamily="2" charset="2"/>
              <a:buNone/>
              <a:defRPr/>
            </a:pPr>
            <a:endParaRPr lang="fr-FR" sz="2000" dirty="0" smtClean="0"/>
          </a:p>
          <a:p>
            <a:pPr marL="514350" indent="-514350" eaLnBrk="1" hangingPunct="1">
              <a:buFont typeface="Wingdings" pitchFamily="2" charset="2"/>
              <a:buNone/>
              <a:defRPr/>
            </a:pPr>
            <a:endParaRPr lang="fr-FR" dirty="0" smtClean="0"/>
          </a:p>
          <a:p>
            <a:pPr marL="514350" indent="-514350" eaLnBrk="1" hangingPunct="1">
              <a:buFont typeface="Wingdings" pitchFamily="2" charset="2"/>
              <a:buNone/>
              <a:defRPr/>
            </a:pPr>
            <a:endParaRPr lang="fr-FR" dirty="0" smtClean="0"/>
          </a:p>
          <a:p>
            <a:pPr marL="514350" indent="-514350" eaLnBrk="1" hangingPunct="1">
              <a:buFont typeface="Arial" charset="0"/>
              <a:buChar char="•"/>
              <a:defRPr/>
            </a:pPr>
            <a:endParaRPr lang="fr-FR" dirty="0" smtClean="0"/>
          </a:p>
        </p:txBody>
      </p:sp>
      <p:sp>
        <p:nvSpPr>
          <p:cNvPr id="62467" name="Rectangle 2"/>
          <p:cNvSpPr>
            <a:spLocks noChangeArrowheads="1"/>
          </p:cNvSpPr>
          <p:nvPr/>
        </p:nvSpPr>
        <p:spPr bwMode="auto">
          <a:xfrm>
            <a:off x="3071813" y="285750"/>
            <a:ext cx="5572125" cy="777875"/>
          </a:xfrm>
          <a:prstGeom prst="rect">
            <a:avLst/>
          </a:prstGeom>
          <a:noFill/>
          <a:ln w="9525">
            <a:noFill/>
            <a:miter lim="800000"/>
            <a:headEnd/>
            <a:tailEnd/>
          </a:ln>
        </p:spPr>
        <p:txBody>
          <a:bodyPr anchor="ctr"/>
          <a:lstStyle/>
          <a:p>
            <a:r>
              <a:rPr lang="fr-FR" sz="2400" dirty="0">
                <a:solidFill>
                  <a:srgbClr val="CC0000"/>
                </a:solidFill>
                <a:latin typeface="Tahoma" pitchFamily="34" charset="0"/>
              </a:rPr>
              <a:t>Transfert des déficits</a:t>
            </a:r>
          </a:p>
        </p:txBody>
      </p:sp>
      <p:pic>
        <p:nvPicPr>
          <p:cNvPr id="4" name="Picture 2" descr="http://www.abaf.asso.fr/images/log_bandeau.gif"/>
          <p:cNvPicPr>
            <a:picLocks noChangeAspect="1" noChangeArrowheads="1"/>
          </p:cNvPicPr>
          <p:nvPr/>
        </p:nvPicPr>
        <p:blipFill>
          <a:blip r:embed="rId3" cstate="print"/>
          <a:srcRect l="7353" r="11764" b="8333"/>
          <a:stretch>
            <a:fillRect/>
          </a:stretch>
        </p:blipFill>
        <p:spPr bwMode="auto">
          <a:xfrm>
            <a:off x="214282" y="285728"/>
            <a:ext cx="1571636" cy="78581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63491"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dirty="0" smtClean="0">
                <a:solidFill>
                  <a:srgbClr val="CC0000"/>
                </a:solidFill>
              </a:rPr>
              <a:t>Crédits d’impôt étrangers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3"/>
          <p:cNvSpPr>
            <a:spLocks noGrp="1"/>
          </p:cNvSpPr>
          <p:nvPr>
            <p:ph type="title"/>
          </p:nvPr>
        </p:nvSpPr>
        <p:spPr>
          <a:xfrm>
            <a:off x="533400" y="609600"/>
            <a:ext cx="8001000" cy="604838"/>
          </a:xfrm>
        </p:spPr>
        <p:txBody>
          <a:bodyPr/>
          <a:lstStyle/>
          <a:p>
            <a:pPr algn="ctr"/>
            <a:r>
              <a:rPr lang="fr-FR" sz="2400" dirty="0" smtClean="0">
                <a:solidFill>
                  <a:srgbClr val="FF0000"/>
                </a:solidFill>
              </a:rPr>
              <a:t>        Régime fiscal des reports déficitaires</a:t>
            </a:r>
          </a:p>
        </p:txBody>
      </p:sp>
      <p:sp>
        <p:nvSpPr>
          <p:cNvPr id="9219" name="Espace réservé du contenu 4"/>
          <p:cNvSpPr>
            <a:spLocks noGrp="1"/>
          </p:cNvSpPr>
          <p:nvPr>
            <p:ph idx="1"/>
          </p:nvPr>
        </p:nvSpPr>
        <p:spPr>
          <a:xfrm>
            <a:off x="571472" y="2000240"/>
            <a:ext cx="8001000" cy="4114800"/>
          </a:xfrm>
        </p:spPr>
        <p:txBody>
          <a:bodyPr/>
          <a:lstStyle/>
          <a:p>
            <a:pPr algn="just"/>
            <a:r>
              <a:rPr lang="fr-FR" sz="2000" dirty="0" smtClean="0"/>
              <a:t>Le report en arrière des déficits (carry-back)</a:t>
            </a:r>
          </a:p>
          <a:p>
            <a:pPr lvl="1" algn="just"/>
            <a:r>
              <a:rPr lang="fr-FR" sz="2000" u="sng" dirty="0" smtClean="0"/>
              <a:t>Nouveau régime</a:t>
            </a:r>
            <a:r>
              <a:rPr lang="fr-FR" sz="2000" dirty="0" smtClean="0"/>
              <a:t> (LFR II pour 2011 du 19 septembre 2011) :</a:t>
            </a:r>
          </a:p>
          <a:p>
            <a:pPr lvl="2" algn="just"/>
            <a:r>
              <a:rPr lang="fr-FR" sz="1600" dirty="0" smtClean="0"/>
              <a:t>déficit d’un exercice reportable en arrière : </a:t>
            </a:r>
          </a:p>
          <a:p>
            <a:pPr lvl="3" algn="just"/>
            <a:r>
              <a:rPr lang="fr-FR" sz="1400" dirty="0" smtClean="0"/>
              <a:t>sur le bénéfice du seul exercice précédent (fraction non distribuée) ;</a:t>
            </a:r>
          </a:p>
          <a:p>
            <a:pPr lvl="3" algn="just"/>
            <a:r>
              <a:rPr lang="fr-FR" sz="1400" b="1" u="sng" dirty="0" smtClean="0"/>
              <a:t>et</a:t>
            </a:r>
            <a:r>
              <a:rPr lang="fr-FR" sz="1400" dirty="0" smtClean="0"/>
              <a:t> dans la limite de 1 M€ ;</a:t>
            </a:r>
          </a:p>
          <a:p>
            <a:pPr lvl="2" algn="just"/>
            <a:r>
              <a:rPr lang="fr-FR" sz="1600" dirty="0" smtClean="0"/>
              <a:t>option possible :</a:t>
            </a:r>
          </a:p>
          <a:p>
            <a:pPr lvl="3" algn="just"/>
            <a:r>
              <a:rPr lang="fr-FR" sz="1600" dirty="0" smtClean="0"/>
              <a:t>au titre du seul exercice au cours duquel le déficit est constaté ;</a:t>
            </a:r>
          </a:p>
          <a:p>
            <a:pPr lvl="3" algn="just"/>
            <a:r>
              <a:rPr lang="fr-FR" sz="1600" dirty="0" smtClean="0"/>
              <a:t>formalisée dans la déclaration de résultat de l’exercice de constatation du déficit (ligne ZL du formulaire 2058 A). La déclaration spéciale (n°2039) doit être également souscrite ;</a:t>
            </a:r>
          </a:p>
          <a:p>
            <a:pPr lvl="2" algn="just"/>
            <a:r>
              <a:rPr lang="fr-FR" sz="1800" dirty="0" smtClean="0"/>
              <a:t>la créance de carry-back demeure utilisable dans les mêmes conditions que précédemment ;</a:t>
            </a:r>
          </a:p>
          <a:p>
            <a:pPr lvl="2" algn="just"/>
            <a:r>
              <a:rPr lang="fr-FR" sz="1800" dirty="0" smtClean="0"/>
              <a:t>la fraction du déficit qui n’a pu être reportée en arrière demeure reportable en avant.</a:t>
            </a:r>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xfrm>
            <a:off x="533400" y="609600"/>
            <a:ext cx="8001000" cy="533400"/>
          </a:xfrm>
        </p:spPr>
        <p:txBody>
          <a:bodyPr/>
          <a:lstStyle/>
          <a:p>
            <a:pPr algn="ctr"/>
            <a:r>
              <a:rPr lang="fr-FR" sz="2400" dirty="0" smtClean="0">
                <a:solidFill>
                  <a:srgbClr val="FF0000"/>
                </a:solidFill>
              </a:rPr>
              <a:t>Crédits d’impôt étrangers</a:t>
            </a:r>
          </a:p>
        </p:txBody>
      </p:sp>
      <p:sp>
        <p:nvSpPr>
          <p:cNvPr id="64515" name="Espace réservé du contenu 2"/>
          <p:cNvSpPr>
            <a:spLocks noGrp="1"/>
          </p:cNvSpPr>
          <p:nvPr>
            <p:ph idx="1"/>
          </p:nvPr>
        </p:nvSpPr>
        <p:spPr>
          <a:xfrm>
            <a:off x="500034" y="1857364"/>
            <a:ext cx="8001000" cy="4114800"/>
          </a:xfrm>
        </p:spPr>
        <p:txBody>
          <a:bodyPr/>
          <a:lstStyle/>
          <a:p>
            <a:pPr algn="just"/>
            <a:r>
              <a:rPr lang="fr-FR" dirty="0" smtClean="0"/>
              <a:t>Rappel des principes: </a:t>
            </a:r>
          </a:p>
          <a:p>
            <a:pPr lvl="1" algn="just"/>
            <a:r>
              <a:rPr lang="fr-FR" dirty="0" smtClean="0"/>
              <a:t>la plupart des conventions fiscales conclues par la France prévoient l’attribution d’un crédit d’impôt (imputable sur l’impôt français) correspondant à l’impôt étranger perçu dans l’Etat de la source sur des redevances, intérêts et dividendes ;</a:t>
            </a:r>
          </a:p>
          <a:p>
            <a:pPr lvl="1" algn="just"/>
            <a:r>
              <a:rPr lang="fr-FR" dirty="0" smtClean="0"/>
              <a:t>l’imputation doit être faite sur l’impôt français dans la base duquel les revenus correspondant ont été compris ;</a:t>
            </a:r>
          </a:p>
          <a:p>
            <a:pPr lvl="1" algn="just"/>
            <a:r>
              <a:rPr lang="fr-FR" dirty="0" smtClean="0"/>
              <a:t>le montant du crédit d’impôt imputable est limité à la fraction de l’impôt français correspondant aux revenus donnant lieu à imputation.</a:t>
            </a:r>
          </a:p>
          <a:p>
            <a:pPr lvl="1" algn="just">
              <a:buFontTx/>
              <a:buNone/>
            </a:pPr>
            <a:endParaRPr lang="fr-FR" dirty="0" smtClean="0"/>
          </a:p>
          <a:p>
            <a:pPr lvl="1" algn="just"/>
            <a:endParaRPr lang="fr-FR" dirty="0" smtClean="0"/>
          </a:p>
          <a:p>
            <a:pPr lvl="1" algn="just"/>
            <a:endParaRPr lang="fr-FR"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533400" y="609600"/>
            <a:ext cx="8001000" cy="747713"/>
          </a:xfrm>
        </p:spPr>
        <p:txBody>
          <a:bodyPr/>
          <a:lstStyle/>
          <a:p>
            <a:pPr algn="ctr"/>
            <a:r>
              <a:rPr lang="fr-FR" dirty="0" smtClean="0">
                <a:solidFill>
                  <a:srgbClr val="FF0000"/>
                </a:solidFill>
              </a:rPr>
              <a:t>C</a:t>
            </a:r>
            <a:r>
              <a:rPr lang="fr-FR" sz="2400" dirty="0" smtClean="0">
                <a:solidFill>
                  <a:srgbClr val="FF0000"/>
                </a:solidFill>
              </a:rPr>
              <a:t>rédits d’impôt étrangers	</a:t>
            </a:r>
          </a:p>
        </p:txBody>
      </p:sp>
      <p:sp>
        <p:nvSpPr>
          <p:cNvPr id="3" name="Espace réservé du contenu 2"/>
          <p:cNvSpPr>
            <a:spLocks noGrp="1"/>
          </p:cNvSpPr>
          <p:nvPr>
            <p:ph idx="1"/>
          </p:nvPr>
        </p:nvSpPr>
        <p:spPr>
          <a:xfrm>
            <a:off x="500034" y="1928802"/>
            <a:ext cx="8064500" cy="4464050"/>
          </a:xfrm>
        </p:spPr>
        <p:txBody>
          <a:bodyPr>
            <a:normAutofit/>
          </a:bodyPr>
          <a:lstStyle/>
          <a:p>
            <a:pPr algn="just">
              <a:defRPr/>
            </a:pPr>
            <a:r>
              <a:rPr lang="fr-FR" dirty="0" smtClean="0"/>
              <a:t>Actualité jurisprudentielle (TA Montreuil, 3 février 2011, Céline):</a:t>
            </a:r>
          </a:p>
          <a:p>
            <a:pPr lvl="1" algn="just">
              <a:defRPr/>
            </a:pPr>
            <a:r>
              <a:rPr lang="fr-FR" dirty="0" smtClean="0"/>
              <a:t>une société déficitaire est fondée à retrancher de son résultat fiscal la retenue à la source supportée à l’étranger dans l’hypothèse où elle ne peut pas imputer le crédit d’impôt correspondant sur l’IS ;</a:t>
            </a:r>
          </a:p>
          <a:p>
            <a:pPr lvl="1" algn="just">
              <a:defRPr/>
            </a:pPr>
            <a:r>
              <a:rPr lang="fr-FR" dirty="0" smtClean="0"/>
              <a:t>pour les sociétés intégrées :</a:t>
            </a:r>
          </a:p>
          <a:p>
            <a:pPr lvl="2" algn="just">
              <a:defRPr/>
            </a:pPr>
            <a:r>
              <a:rPr lang="fr-FR" dirty="0" smtClean="0"/>
              <a:t>filiale déficitaire et groupe bénéficiaire : crédit d’impôt utilisé en paiement de l’IS d’ensemble, donc absence de préjudice ;</a:t>
            </a:r>
          </a:p>
          <a:p>
            <a:pPr lvl="2" algn="just">
              <a:defRPr/>
            </a:pPr>
            <a:r>
              <a:rPr lang="fr-FR" dirty="0" smtClean="0"/>
              <a:t>filiale et groupe déficitaires : même situation que pour les sociétés non intégrées;</a:t>
            </a:r>
          </a:p>
          <a:p>
            <a:pPr lvl="2" algn="just">
              <a:defRPr/>
            </a:pPr>
            <a:r>
              <a:rPr lang="fr-FR" dirty="0" smtClean="0"/>
              <a:t>filiale bénéficiaire et groupe déficitaire : il appartient à la société intégrante de réclamer pour obtenir la correction à la hausse du déficit d’ensemble qui a été minoré par l’enregistrement en produits de crédits d’impôt tombés en non valeur.</a:t>
            </a:r>
          </a:p>
          <a:p>
            <a:pPr lvl="2" algn="just">
              <a:buFontTx/>
              <a:buNone/>
              <a:defRPr/>
            </a:pPr>
            <a:endParaRPr lang="fr-FR" dirty="0" smtClean="0"/>
          </a:p>
          <a:p>
            <a:pPr lvl="2" algn="just">
              <a:defRPr/>
            </a:pPr>
            <a:endParaRPr lang="fr-FR"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pPr eaLnBrk="1" hangingPunct="1"/>
            <a:r>
              <a:rPr lang="fr-FR" smtClean="0"/>
              <a:t> </a:t>
            </a:r>
            <a:br>
              <a:rPr lang="fr-FR" smtClean="0"/>
            </a:br>
            <a:endParaRPr lang="fr-FR" smtClean="0"/>
          </a:p>
        </p:txBody>
      </p:sp>
      <p:sp>
        <p:nvSpPr>
          <p:cNvPr id="66563" name="Rectangle 3"/>
          <p:cNvSpPr>
            <a:spLocks noGrp="1" noChangeArrowheads="1"/>
          </p:cNvSpPr>
          <p:nvPr>
            <p:ph type="body" idx="4294967295"/>
          </p:nvPr>
        </p:nvSpPr>
        <p:spPr>
          <a:xfrm>
            <a:off x="1360488" y="1916113"/>
            <a:ext cx="6351587" cy="2665412"/>
          </a:xfrm>
        </p:spPr>
        <p:txBody>
          <a:bodyPr anchor="ctr"/>
          <a:lstStyle/>
          <a:p>
            <a:pPr marL="0" indent="0" algn="ctr" eaLnBrk="1" hangingPunct="1">
              <a:buFont typeface="Wingdings" pitchFamily="2" charset="2"/>
              <a:buNone/>
            </a:pPr>
            <a:r>
              <a:rPr lang="fr-FR" sz="4400" smtClean="0">
                <a:solidFill>
                  <a:srgbClr val="CC0000"/>
                </a:solidFill>
              </a:rPr>
              <a:t>Management fees</a:t>
            </a:r>
          </a:p>
        </p:txBody>
      </p:sp>
      <p:pic>
        <p:nvPicPr>
          <p:cNvPr id="4" name="Picture 2" descr="http://www.abaf.asso.fr/images/log_bandeau.gif"/>
          <p:cNvPicPr>
            <a:picLocks noChangeAspect="1" noChangeArrowheads="1"/>
          </p:cNvPicPr>
          <p:nvPr/>
        </p:nvPicPr>
        <p:blipFill>
          <a:blip r:embed="rId2" cstate="print"/>
          <a:srcRect l="7353" r="11764" b="8333"/>
          <a:stretch>
            <a:fillRect/>
          </a:stretch>
        </p:blipFill>
        <p:spPr bwMode="auto">
          <a:xfrm>
            <a:off x="214282" y="285728"/>
            <a:ext cx="1571636" cy="78581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3"/>
          <p:cNvSpPr>
            <a:spLocks noGrp="1"/>
          </p:cNvSpPr>
          <p:nvPr>
            <p:ph type="title"/>
          </p:nvPr>
        </p:nvSpPr>
        <p:spPr>
          <a:xfrm>
            <a:off x="571472" y="571480"/>
            <a:ext cx="8001000" cy="676275"/>
          </a:xfrm>
        </p:spPr>
        <p:txBody>
          <a:bodyPr/>
          <a:lstStyle/>
          <a:p>
            <a:pPr algn="ctr"/>
            <a:r>
              <a:rPr lang="fr-FR" dirty="0" smtClean="0">
                <a:solidFill>
                  <a:srgbClr val="FF0000"/>
                </a:solidFill>
              </a:rPr>
              <a:t>Les management </a:t>
            </a:r>
            <a:r>
              <a:rPr lang="fr-FR" dirty="0" err="1" smtClean="0">
                <a:solidFill>
                  <a:srgbClr val="FF0000"/>
                </a:solidFill>
              </a:rPr>
              <a:t>fees</a:t>
            </a:r>
            <a:endParaRPr lang="fr-FR" dirty="0" smtClean="0">
              <a:solidFill>
                <a:srgbClr val="FF0000"/>
              </a:solidFill>
            </a:endParaRPr>
          </a:p>
        </p:txBody>
      </p:sp>
      <p:sp>
        <p:nvSpPr>
          <p:cNvPr id="67587" name="Espace réservé du contenu 4"/>
          <p:cNvSpPr>
            <a:spLocks noGrp="1"/>
          </p:cNvSpPr>
          <p:nvPr>
            <p:ph idx="1"/>
          </p:nvPr>
        </p:nvSpPr>
        <p:spPr>
          <a:xfrm>
            <a:off x="571472" y="1928802"/>
            <a:ext cx="8001000" cy="4114800"/>
          </a:xfrm>
        </p:spPr>
        <p:txBody>
          <a:bodyPr/>
          <a:lstStyle/>
          <a:p>
            <a:pPr algn="just"/>
            <a:r>
              <a:rPr lang="fr-FR" sz="2000" dirty="0" smtClean="0"/>
              <a:t>Les management </a:t>
            </a:r>
            <a:r>
              <a:rPr lang="fr-FR" sz="2000" dirty="0" err="1" smtClean="0"/>
              <a:t>fees</a:t>
            </a:r>
            <a:r>
              <a:rPr lang="fr-FR" sz="2000" dirty="0" smtClean="0"/>
              <a:t> désignent les rémunérations versées par une société d’un groupe en contrepartie de services fonctionnels (administratifs, comptables, financiers, juridiques, informatiques, ressources humaines…) rendus par une autre société du même groupe (souvent la société mère), dans une logique de centralisation de ces fonctions au profit de l’ensemble du groupe ;</a:t>
            </a:r>
          </a:p>
          <a:p>
            <a:pPr algn="just"/>
            <a:r>
              <a:rPr lang="fr-FR" sz="2000" dirty="0" smtClean="0"/>
              <a:t>Ils font souvent l’objet de redressements, au niveau de la société prestataire ou bénéficiaire du service :</a:t>
            </a:r>
          </a:p>
          <a:p>
            <a:pPr lvl="1" algn="just"/>
            <a:r>
              <a:rPr lang="fr-FR" sz="1800" dirty="0" smtClean="0"/>
              <a:t>dans un cadre franco-français, au travers de la notion d’acte anormal de gestion et/ou de renonciation à recette ;</a:t>
            </a:r>
          </a:p>
          <a:p>
            <a:pPr lvl="1" algn="just"/>
            <a:r>
              <a:rPr lang="fr-FR" sz="1800" dirty="0" smtClean="0"/>
              <a:t>dans les relations transnationales, en application de l’article 57 du CGI et la notion de transfert indirect de bénéfices à l’étranger</a:t>
            </a:r>
          </a:p>
          <a:p>
            <a:pPr algn="just"/>
            <a:endParaRPr lang="fr-FR" dirty="0" smtClean="0"/>
          </a:p>
          <a:p>
            <a:pPr lvl="2" algn="just"/>
            <a:endParaRPr lang="fr-FR" dirty="0" smtClean="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3"/>
          <p:cNvSpPr>
            <a:spLocks noGrp="1"/>
          </p:cNvSpPr>
          <p:nvPr>
            <p:ph type="title"/>
          </p:nvPr>
        </p:nvSpPr>
        <p:spPr>
          <a:xfrm>
            <a:off x="533400" y="609600"/>
            <a:ext cx="8001000" cy="747713"/>
          </a:xfrm>
        </p:spPr>
        <p:txBody>
          <a:bodyPr/>
          <a:lstStyle/>
          <a:p>
            <a:pPr algn="ctr"/>
            <a:r>
              <a:rPr lang="fr-FR" dirty="0" smtClean="0">
                <a:solidFill>
                  <a:srgbClr val="FF0000"/>
                </a:solidFill>
              </a:rPr>
              <a:t>Les management </a:t>
            </a:r>
            <a:r>
              <a:rPr lang="fr-FR" dirty="0" err="1" smtClean="0">
                <a:solidFill>
                  <a:srgbClr val="FF0000"/>
                </a:solidFill>
              </a:rPr>
              <a:t>fees</a:t>
            </a:r>
            <a:endParaRPr lang="fr-FR" dirty="0" smtClean="0">
              <a:solidFill>
                <a:srgbClr val="FF0000"/>
              </a:solidFill>
            </a:endParaRPr>
          </a:p>
        </p:txBody>
      </p:sp>
      <p:sp>
        <p:nvSpPr>
          <p:cNvPr id="68611" name="Espace réservé du contenu 4"/>
          <p:cNvSpPr>
            <a:spLocks noGrp="1"/>
          </p:cNvSpPr>
          <p:nvPr>
            <p:ph idx="1"/>
          </p:nvPr>
        </p:nvSpPr>
        <p:spPr>
          <a:xfrm>
            <a:off x="500034" y="2000240"/>
            <a:ext cx="8001000" cy="4429125"/>
          </a:xfrm>
        </p:spPr>
        <p:txBody>
          <a:bodyPr/>
          <a:lstStyle/>
          <a:p>
            <a:pPr algn="just"/>
            <a:r>
              <a:rPr lang="fr-FR" dirty="0" smtClean="0"/>
              <a:t>Actualité jurisprudentielle (CE, 23 décembre 2010, Sté de produits pharmaceutiques et d’hygiène) :</a:t>
            </a:r>
          </a:p>
          <a:p>
            <a:pPr lvl="1" algn="just"/>
            <a:r>
              <a:rPr lang="fr-FR" dirty="0" smtClean="0"/>
              <a:t>le Conseil d’Etat rappelle les règles qui gouvernent l’attribution de la charge de la preuve :</a:t>
            </a:r>
          </a:p>
          <a:p>
            <a:pPr lvl="2" algn="just"/>
            <a:r>
              <a:rPr lang="fr-FR" dirty="0" smtClean="0"/>
              <a:t>il appartient au contribuable de justifier la charge déduite par la production d’éléments précis et de l’existence d’une contrepartie réelle et utile ;</a:t>
            </a:r>
          </a:p>
          <a:p>
            <a:pPr lvl="2" algn="just"/>
            <a:r>
              <a:rPr lang="fr-FR" dirty="0" smtClean="0"/>
              <a:t>il appartient à l’administration d’apporter la preuve que la rémunération versée est excessive :</a:t>
            </a:r>
          </a:p>
          <a:p>
            <a:pPr lvl="3" algn="just"/>
            <a:r>
              <a:rPr lang="fr-FR" dirty="0" smtClean="0"/>
              <a:t>par rapport au prix qui aurait été facturé par un prestataire indépendant pour une prestation similaire ;</a:t>
            </a:r>
          </a:p>
          <a:p>
            <a:pPr lvl="3" algn="just"/>
            <a:r>
              <a:rPr lang="fr-FR" dirty="0" smtClean="0"/>
              <a:t>nonobstant l’importance, au cas particulier, de la marge réalisée par la société du groupe, prestataire des services. </a:t>
            </a:r>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a:xfrm>
            <a:off x="519113" y="233363"/>
            <a:ext cx="6932612" cy="766745"/>
          </a:xfrm>
        </p:spPr>
        <p:txBody>
          <a:bodyPr/>
          <a:lstStyle/>
          <a:p>
            <a:pPr algn="ctr"/>
            <a:r>
              <a:rPr lang="fr-FR" dirty="0" smtClean="0">
                <a:solidFill>
                  <a:srgbClr val="FF0000"/>
                </a:solidFill>
              </a:rPr>
              <a:t>Les management </a:t>
            </a:r>
            <a:r>
              <a:rPr lang="fr-FR" dirty="0" err="1" smtClean="0">
                <a:solidFill>
                  <a:srgbClr val="FF0000"/>
                </a:solidFill>
              </a:rPr>
              <a:t>fees</a:t>
            </a:r>
            <a:endParaRPr lang="fr-FR" dirty="0" smtClean="0">
              <a:solidFill>
                <a:srgbClr val="FF0000"/>
              </a:solidFill>
            </a:endParaRPr>
          </a:p>
        </p:txBody>
      </p:sp>
      <p:sp>
        <p:nvSpPr>
          <p:cNvPr id="69635" name="Espace réservé du contenu 2"/>
          <p:cNvSpPr>
            <a:spLocks noGrp="1"/>
          </p:cNvSpPr>
          <p:nvPr>
            <p:ph idx="1"/>
          </p:nvPr>
        </p:nvSpPr>
        <p:spPr>
          <a:xfrm>
            <a:off x="500034" y="2071678"/>
            <a:ext cx="8001000" cy="4114800"/>
          </a:xfrm>
        </p:spPr>
        <p:txBody>
          <a:bodyPr/>
          <a:lstStyle/>
          <a:p>
            <a:pPr algn="just"/>
            <a:r>
              <a:rPr lang="fr-FR" dirty="0" smtClean="0"/>
              <a:t>Actualité de la Commission de l’Union Européenne :</a:t>
            </a:r>
          </a:p>
          <a:p>
            <a:pPr lvl="1" algn="just"/>
            <a:r>
              <a:rPr lang="fr-FR" sz="1800" dirty="0" smtClean="0"/>
              <a:t>Communication de la Commission au Parlement Européen du 25 janvier 2011, fixant notamment des lignes directrices relatives aux services intragroupe dits « à faible valeur ajoutée » ;</a:t>
            </a:r>
          </a:p>
          <a:p>
            <a:pPr lvl="1" algn="just"/>
            <a:r>
              <a:rPr lang="fr-FR" sz="1800" dirty="0" smtClean="0"/>
              <a:t>la Commission invite les Etats membres et les administrations fiscales européennes à tenir compte de ces directives, dans le but de parvenir à une application plus uniforme des règles en matière de prix de transfert au sein de l’UE ; </a:t>
            </a:r>
          </a:p>
          <a:p>
            <a:pPr lvl="1" algn="just"/>
            <a:r>
              <a:rPr lang="fr-FR" sz="1800" dirty="0" smtClean="0"/>
              <a:t>ces directives sont issues des travaux réalisés par le Forum conjoint de l’UE sur les prix de transfert (avril 2009 à juin 2010), et s’inspirent des principes OCDE en matière de prix de transfert.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0"/>
          <p:cNvSpPr>
            <a:spLocks noGrp="1"/>
          </p:cNvSpPr>
          <p:nvPr>
            <p:ph type="ctrTitle"/>
          </p:nvPr>
        </p:nvSpPr>
        <p:spPr>
          <a:xfrm>
            <a:off x="503238" y="2357438"/>
            <a:ext cx="7569200" cy="1714500"/>
          </a:xfrm>
        </p:spPr>
        <p:txBody>
          <a:bodyPr/>
          <a:lstStyle/>
          <a:p>
            <a:pPr marL="342900" indent="-342900" algn="ctr" eaLnBrk="1" hangingPunct="1"/>
            <a:r>
              <a:rPr lang="fr-BE" sz="3600" b="1" dirty="0" smtClean="0">
                <a:latin typeface="Arial" charset="0"/>
                <a:cs typeface="Arial" charset="0"/>
                <a:sym typeface="Wingdings" pitchFamily="2" charset="2"/>
              </a:rPr>
              <a:t>Réformes de la Fiscalité Patrimoniale Française</a:t>
            </a:r>
            <a:br>
              <a:rPr lang="fr-BE" sz="3600" b="1" dirty="0" smtClean="0">
                <a:latin typeface="Arial" charset="0"/>
                <a:cs typeface="Arial" charset="0"/>
                <a:sym typeface="Wingdings" pitchFamily="2" charset="2"/>
              </a:rPr>
            </a:br>
            <a:endParaRPr lang="de-DE" b="1" u="sng" dirty="0" smtClean="0">
              <a:latin typeface="Arial" charset="0"/>
              <a:cs typeface="Arial" charset="0"/>
            </a:endParaRPr>
          </a:p>
        </p:txBody>
      </p:sp>
      <p:sp>
        <p:nvSpPr>
          <p:cNvPr id="15363" name="Untertitel 11"/>
          <p:cNvSpPr>
            <a:spLocks noGrp="1"/>
          </p:cNvSpPr>
          <p:nvPr>
            <p:ph type="subTitle" idx="1"/>
          </p:nvPr>
        </p:nvSpPr>
        <p:spPr>
          <a:xfrm>
            <a:off x="617538" y="5286375"/>
            <a:ext cx="7312025" cy="857250"/>
          </a:xfrm>
        </p:spPr>
        <p:txBody>
          <a:bodyPr/>
          <a:lstStyle/>
          <a:p>
            <a:pPr eaLnBrk="1" hangingPunct="1"/>
            <a:endParaRPr lang="en-US" i="1" dirty="0" smtClean="0">
              <a:latin typeface="Arial" charset="0"/>
              <a:cs typeface="Arial" charset="0"/>
            </a:endParaRPr>
          </a:p>
          <a:p>
            <a:pPr eaLnBrk="1" hangingPunct="1"/>
            <a:r>
              <a:rPr lang="en-US" i="1" dirty="0" smtClean="0">
                <a:latin typeface="Arial" charset="0"/>
                <a:cs typeface="Arial" charset="0"/>
              </a:rPr>
              <a:t>26 </a:t>
            </a:r>
            <a:r>
              <a:rPr lang="en-US" i="1" dirty="0" err="1" smtClean="0">
                <a:latin typeface="Arial" charset="0"/>
                <a:cs typeface="Arial" charset="0"/>
              </a:rPr>
              <a:t>janvier</a:t>
            </a:r>
            <a:r>
              <a:rPr lang="en-US" i="1" dirty="0" smtClean="0">
                <a:latin typeface="Arial" charset="0"/>
                <a:cs typeface="Arial" charset="0"/>
              </a:rPr>
              <a:t> 2012</a:t>
            </a:r>
          </a:p>
        </p:txBody>
      </p:sp>
      <p:sp>
        <p:nvSpPr>
          <p:cNvPr id="15364" name="Untertitel 11"/>
          <p:cNvSpPr txBox="1">
            <a:spLocks/>
          </p:cNvSpPr>
          <p:nvPr/>
        </p:nvSpPr>
        <p:spPr bwMode="auto">
          <a:xfrm>
            <a:off x="617538" y="4429125"/>
            <a:ext cx="7312025" cy="857250"/>
          </a:xfrm>
          <a:prstGeom prst="rect">
            <a:avLst/>
          </a:prstGeom>
          <a:noFill/>
          <a:ln w="9525">
            <a:noFill/>
            <a:miter lim="800000"/>
            <a:headEnd/>
            <a:tailEnd/>
          </a:ln>
        </p:spPr>
        <p:txBody>
          <a:bodyPr/>
          <a:lstStyle/>
          <a:p>
            <a:pPr algn="ctr">
              <a:spcBef>
                <a:spcPct val="20000"/>
              </a:spcBef>
            </a:pPr>
            <a:r>
              <a:rPr lang="en-US" i="1" dirty="0" smtClean="0">
                <a:solidFill>
                  <a:srgbClr val="13294A"/>
                </a:solidFill>
                <a:cs typeface="Arial" charset="0"/>
              </a:rPr>
              <a:t>Pierre Dedieu, </a:t>
            </a:r>
            <a:r>
              <a:rPr lang="en-US" i="1" dirty="0" err="1" smtClean="0">
                <a:solidFill>
                  <a:srgbClr val="13294A"/>
                </a:solidFill>
                <a:cs typeface="Arial" charset="0"/>
              </a:rPr>
              <a:t>avocat</a:t>
            </a:r>
            <a:endParaRPr lang="en-US" i="1" dirty="0" smtClean="0">
              <a:solidFill>
                <a:srgbClr val="13294A"/>
              </a:solidFill>
              <a:cs typeface="Arial" charset="0"/>
            </a:endParaRPr>
          </a:p>
          <a:p>
            <a:pPr algn="ctr">
              <a:spcBef>
                <a:spcPct val="20000"/>
              </a:spcBef>
            </a:pPr>
            <a:r>
              <a:rPr lang="en-US" i="1" dirty="0" smtClean="0">
                <a:solidFill>
                  <a:srgbClr val="13294A"/>
                </a:solidFill>
                <a:cs typeface="Arial" charset="0"/>
              </a:rPr>
              <a:t>CMS Bureau Francis Lefebvre</a:t>
            </a:r>
          </a:p>
        </p:txBody>
      </p:sp>
      <p:pic>
        <p:nvPicPr>
          <p:cNvPr id="7" name="Picture 2" descr="http://www.abaf.asso.fr/images/log_bandeau.gif"/>
          <p:cNvPicPr>
            <a:picLocks noChangeAspect="1" noChangeArrowheads="1"/>
          </p:cNvPicPr>
          <p:nvPr/>
        </p:nvPicPr>
        <p:blipFill>
          <a:blip r:embed="rId3" cstate="print"/>
          <a:srcRect l="7353" r="11764" b="8333"/>
          <a:stretch>
            <a:fillRect/>
          </a:stretch>
        </p:blipFill>
        <p:spPr bwMode="auto">
          <a:xfrm>
            <a:off x="500034" y="428604"/>
            <a:ext cx="1571636" cy="78581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67</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contenu 2"/>
          <p:cNvSpPr txBox="1">
            <a:spLocks/>
          </p:cNvSpPr>
          <p:nvPr/>
        </p:nvSpPr>
        <p:spPr>
          <a:xfrm>
            <a:off x="571472" y="2143116"/>
            <a:ext cx="7905750" cy="4560887"/>
          </a:xfrm>
          <a:prstGeom prst="rect">
            <a:avLst/>
          </a:prstGeom>
        </p:spPr>
        <p:txBody>
          <a:bodyPr/>
          <a:lstStyle/>
          <a:p>
            <a:pPr marL="342900" marR="0" lvl="0" indent="-342900" defTabSz="914400" latinLnBrk="0">
              <a:lnSpc>
                <a:spcPct val="100000"/>
              </a:lnSpc>
              <a:spcBef>
                <a:spcPts val="800"/>
              </a:spcBef>
              <a:buClrTx/>
              <a:buSzTx/>
              <a:buFont typeface="Wingdings" pitchFamily="2" charset="2"/>
              <a:buChar char="Ø"/>
              <a:tabLst/>
              <a:defRPr/>
            </a:pPr>
            <a:r>
              <a:rPr lang="fr-FR" b="1" dirty="0" smtClean="0">
                <a:solidFill>
                  <a:srgbClr val="13294A"/>
                </a:solidFill>
                <a:latin typeface="Arial" pitchFamily="34" charset="0"/>
                <a:cs typeface="Arial" pitchFamily="34" charset="0"/>
              </a:rPr>
              <a:t>Loi de finances rectificative pour 2011 « n° 1 » du 29 juillet 2011</a:t>
            </a:r>
          </a:p>
          <a:p>
            <a:pPr marL="742950" lvl="1" indent="-285750" algn="just">
              <a:spcBef>
                <a:spcPct val="20000"/>
              </a:spcBef>
              <a:defRPr/>
            </a:pPr>
            <a:r>
              <a:rPr lang="fr-FR" sz="1600" dirty="0" smtClean="0">
                <a:sym typeface="Wingdings"/>
              </a:rPr>
              <a:t>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le 31 juillet 2011 </a:t>
            </a:r>
            <a:r>
              <a:rPr kumimoji="0" lang="fr-FR" sz="14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(lendemain de sa publication au JO)</a:t>
            </a: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1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indent="-342900">
              <a:spcBef>
                <a:spcPts val="800"/>
              </a:spcBef>
              <a:buFont typeface="Wingdings" pitchFamily="2" charset="2"/>
              <a:buChar char="Ø"/>
              <a:defRPr/>
            </a:pPr>
            <a:r>
              <a:rPr lang="fr-FR" b="1" dirty="0" smtClean="0">
                <a:solidFill>
                  <a:srgbClr val="13294A"/>
                </a:solidFill>
                <a:latin typeface="Arial" pitchFamily="34" charset="0"/>
                <a:cs typeface="Arial" pitchFamily="34" charset="0"/>
              </a:rPr>
              <a:t>Loi de finances rectificative pour 2011 « n° 2 » du 19 septembre 2011</a:t>
            </a:r>
          </a:p>
          <a:p>
            <a:pPr marL="742950" lvl="1" indent="-285750" algn="just">
              <a:spcBef>
                <a:spcPct val="20000"/>
              </a:spcBef>
              <a:defRPr/>
            </a:pPr>
            <a:r>
              <a:rPr lang="fr-FR" sz="1600" dirty="0" smtClean="0">
                <a:sym typeface="Wingdings"/>
              </a:rPr>
              <a:t>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le 21 septembre 2011 </a:t>
            </a:r>
            <a:r>
              <a:rPr kumimoji="0" lang="fr-FR" sz="14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(lendemain de sa publication au JO)</a:t>
            </a:r>
            <a:endParaRPr kumimoji="0" lang="fr-FR" sz="16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1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defTabSz="914400" latinLnBrk="0">
              <a:lnSpc>
                <a:spcPct val="100000"/>
              </a:lnSpc>
              <a:spcBef>
                <a:spcPts val="800"/>
              </a:spcBef>
              <a:buClrTx/>
              <a:buSzTx/>
              <a:buFont typeface="Wingdings" pitchFamily="2" charset="2"/>
              <a:buChar char="Ø"/>
              <a:tabLst/>
              <a:defRPr/>
            </a:pPr>
            <a:r>
              <a:rPr lang="fr-FR" b="1" dirty="0" smtClean="0">
                <a:solidFill>
                  <a:srgbClr val="13294A"/>
                </a:solidFill>
                <a:latin typeface="Arial" pitchFamily="34" charset="0"/>
                <a:cs typeface="Arial" pitchFamily="34" charset="0"/>
              </a:rPr>
              <a:t>Loi de finances rectificative pour 2011 « n° 4 » du 28 décembre 2011</a:t>
            </a:r>
          </a:p>
          <a:p>
            <a:pPr marL="742950" lvl="1" indent="-285750" algn="just">
              <a:spcBef>
                <a:spcPct val="20000"/>
              </a:spcBef>
              <a:defRPr/>
            </a:pPr>
            <a:r>
              <a:rPr lang="fr-FR" sz="1600" dirty="0" smtClean="0">
                <a:sym typeface="Wingdings"/>
              </a:rPr>
              <a:t>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le 30 décembre 2011 </a:t>
            </a:r>
            <a:r>
              <a:rPr kumimoji="0" lang="fr-FR" sz="14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(lendemain de sa publication au JO)</a:t>
            </a: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1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indent="-342900" eaLnBrk="1" hangingPunct="1">
              <a:spcBef>
                <a:spcPts val="800"/>
              </a:spcBef>
              <a:buFont typeface="Wingdings" pitchFamily="2" charset="2"/>
              <a:buChar char="Ø"/>
              <a:defRPr/>
            </a:pPr>
            <a:r>
              <a:rPr lang="fr-FR" b="1" dirty="0" smtClean="0">
                <a:solidFill>
                  <a:srgbClr val="13294A"/>
                </a:solidFill>
                <a:latin typeface="Arial" pitchFamily="34" charset="0"/>
                <a:cs typeface="Arial" pitchFamily="34" charset="0"/>
              </a:rPr>
              <a:t>Loi de finances pour 2012 du 28 décembre 2011</a:t>
            </a:r>
          </a:p>
          <a:p>
            <a:pPr marL="742950" lvl="1" indent="-285750" algn="just">
              <a:spcBef>
                <a:spcPct val="20000"/>
              </a:spcBef>
              <a:defRPr/>
            </a:pPr>
            <a:r>
              <a:rPr lang="fr-FR" sz="1600" dirty="0" smtClean="0">
                <a:sym typeface="Wingdings"/>
              </a:rPr>
              <a:t>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le 30 décembre 2011 </a:t>
            </a:r>
            <a:r>
              <a:rPr kumimoji="0" lang="fr-FR" sz="14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(lendemain de sa publication au JO)</a:t>
            </a:r>
            <a:endParaRPr kumimoji="0" lang="fr-FR" sz="1400" b="0" i="1"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
        <p:nvSpPr>
          <p:cNvPr id="9"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Sources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p>
          <a:p>
            <a:pPr marL="457200" indent="-457200">
              <a:lnSpc>
                <a:spcPct val="90000"/>
              </a:lnSpc>
              <a:buFont typeface="Symbol" pitchFamily="18" charset="2"/>
              <a:buNone/>
              <a:defRPr/>
            </a:pP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68</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PLAN</a:t>
            </a:r>
          </a:p>
        </p:txBody>
      </p:sp>
      <p:sp>
        <p:nvSpPr>
          <p:cNvPr id="9" name="Espace réservé du contenu 2"/>
          <p:cNvSpPr txBox="1">
            <a:spLocks/>
          </p:cNvSpPr>
          <p:nvPr/>
        </p:nvSpPr>
        <p:spPr>
          <a:xfrm>
            <a:off x="500034" y="2071678"/>
            <a:ext cx="7905750" cy="4560887"/>
          </a:xfrm>
          <a:prstGeom prst="rect">
            <a:avLst/>
          </a:prstGeom>
        </p:spPr>
        <p:txBody>
          <a:bodyPr/>
          <a:lstStyle/>
          <a:p>
            <a:pPr marL="457200" marR="0" lvl="0" indent="-457200" algn="just" defTabSz="914400" eaLnBrk="1" latinLnBrk="0" hangingPunct="1">
              <a:lnSpc>
                <a:spcPct val="100000"/>
              </a:lnSpc>
              <a:spcBef>
                <a:spcPct val="20000"/>
              </a:spcBef>
              <a:buClrTx/>
              <a:buSzTx/>
              <a:buAutoNum type="arabicPeriod"/>
              <a:tabLst/>
              <a:defRPr/>
            </a:pPr>
            <a:r>
              <a:rPr lang="fr-FR" sz="1600" dirty="0" smtClean="0">
                <a:solidFill>
                  <a:srgbClr val="13294A"/>
                </a:solidFill>
                <a:latin typeface="Arial" pitchFamily="34" charset="0"/>
                <a:cs typeface="Arial" pitchFamily="34" charset="0"/>
              </a:rPr>
              <a:t>Droits de donation</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ISF</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Bouclier fiscal</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Plus-values immobilières</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Contribution exceptionnelle sur les hauts revenus</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Plus-values de cession de valeurs mobilières</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 Coup de rabot » sur les niches fiscales</a:t>
            </a:r>
          </a:p>
          <a:p>
            <a:pPr marL="457200" indent="-457200" algn="just">
              <a:spcBef>
                <a:spcPct val="20000"/>
              </a:spcBef>
              <a:buAutoNum type="arabicPeriod"/>
              <a:defRPr/>
            </a:pPr>
            <a:r>
              <a:rPr lang="fr-FR" sz="1600" dirty="0" smtClean="0">
                <a:solidFill>
                  <a:srgbClr val="13294A"/>
                </a:solidFill>
                <a:latin typeface="Arial" pitchFamily="34" charset="0"/>
                <a:cs typeface="Arial" pitchFamily="34" charset="0"/>
              </a:rPr>
              <a:t>Aspects internationaux</a:t>
            </a:r>
          </a:p>
          <a:p>
            <a:pPr marL="800100" lvl="1" indent="-342900" algn="just">
              <a:spcBef>
                <a:spcPct val="20000"/>
              </a:spcBef>
              <a:defRPr/>
            </a:pPr>
            <a:r>
              <a:rPr lang="fr-FR" sz="1400" i="1" noProof="0" dirty="0" smtClean="0">
                <a:solidFill>
                  <a:srgbClr val="13294A"/>
                </a:solidFill>
                <a:latin typeface="Arial" pitchFamily="34" charset="0"/>
                <a:cs typeface="Arial" pitchFamily="34" charset="0"/>
              </a:rPr>
              <a:t>	</a:t>
            </a:r>
            <a:r>
              <a:rPr lang="fr-FR" sz="1200" i="1" dirty="0" smtClean="0">
                <a:solidFill>
                  <a:srgbClr val="13294A"/>
                </a:solidFill>
                <a:latin typeface="Arial" pitchFamily="34" charset="0"/>
                <a:cs typeface="Arial" pitchFamily="34" charset="0"/>
              </a:rPr>
              <a:t>8</a:t>
            </a:r>
            <a:r>
              <a:rPr lang="fr-FR" sz="1200" i="1" noProof="0" dirty="0" smtClean="0">
                <a:solidFill>
                  <a:srgbClr val="13294A"/>
                </a:solidFill>
                <a:latin typeface="Arial" pitchFamily="34" charset="0"/>
                <a:cs typeface="Arial" pitchFamily="34" charset="0"/>
              </a:rPr>
              <a:t>.1. Liste ETNC 2012</a:t>
            </a:r>
          </a:p>
          <a:p>
            <a:pPr marL="800100" lvl="1" indent="-342900" algn="just">
              <a:spcBef>
                <a:spcPct val="20000"/>
              </a:spcBef>
              <a:defRPr/>
            </a:pPr>
            <a:r>
              <a:rPr lang="fr-FR" sz="1200" i="1" noProof="0" dirty="0" smtClean="0">
                <a:solidFill>
                  <a:srgbClr val="13294A"/>
                </a:solidFill>
                <a:latin typeface="Arial" pitchFamily="34" charset="0"/>
                <a:cs typeface="Arial" pitchFamily="34" charset="0"/>
              </a:rPr>
              <a:t>	8.2. Changements de taux (PFL, CS, RAS)</a:t>
            </a:r>
          </a:p>
          <a:p>
            <a:pPr marL="800100" lvl="1" indent="-342900" algn="just">
              <a:spcBef>
                <a:spcPct val="20000"/>
              </a:spcBef>
              <a:defRPr/>
            </a:pPr>
            <a:r>
              <a:rPr kumimoji="0" lang="fr-FR" sz="1200" b="0" i="1" u="none" strike="noStrike" kern="1200" cap="none" spc="0" normalizeH="0" baseline="0" dirty="0" smtClean="0">
                <a:ln>
                  <a:noFill/>
                </a:ln>
                <a:solidFill>
                  <a:srgbClr val="13294A"/>
                </a:solidFill>
                <a:effectLst/>
                <a:uLnTx/>
                <a:uFillTx/>
                <a:latin typeface="Arial" pitchFamily="34" charset="0"/>
                <a:ea typeface="+mn-ea"/>
                <a:cs typeface="Arial" pitchFamily="34" charset="0"/>
              </a:rPr>
              <a:t>	8.3.</a:t>
            </a:r>
            <a:r>
              <a:rPr kumimoji="0" lang="fr-FR" sz="1200" b="0" i="1" u="none" strike="noStrike" kern="1200" cap="none" spc="0" normalizeH="0" dirty="0" smtClean="0">
                <a:ln>
                  <a:noFill/>
                </a:ln>
                <a:solidFill>
                  <a:srgbClr val="13294A"/>
                </a:solidFill>
                <a:effectLst/>
                <a:uLnTx/>
                <a:uFillTx/>
                <a:latin typeface="Arial" pitchFamily="34" charset="0"/>
                <a:ea typeface="+mn-ea"/>
                <a:cs typeface="Arial" pitchFamily="34" charset="0"/>
              </a:rPr>
              <a:t> Exit </a:t>
            </a:r>
            <a:r>
              <a:rPr kumimoji="0" lang="fr-FR" sz="1200" b="0" i="1" u="none" strike="noStrike" kern="1200" cap="none" spc="0" normalizeH="0" dirty="0" err="1" smtClean="0">
                <a:ln>
                  <a:noFill/>
                </a:ln>
                <a:solidFill>
                  <a:srgbClr val="13294A"/>
                </a:solidFill>
                <a:effectLst/>
                <a:uLnTx/>
                <a:uFillTx/>
                <a:latin typeface="Arial" pitchFamily="34" charset="0"/>
                <a:ea typeface="+mn-ea"/>
                <a:cs typeface="Arial" pitchFamily="34" charset="0"/>
              </a:rPr>
              <a:t>tax</a:t>
            </a:r>
            <a:endParaRPr kumimoji="0" lang="fr-FR" sz="1200" b="0" i="1" u="none" strike="noStrike" kern="1200" cap="none" spc="0" normalizeH="0" dirty="0" smtClean="0">
              <a:ln>
                <a:noFill/>
              </a:ln>
              <a:solidFill>
                <a:srgbClr val="13294A"/>
              </a:solidFill>
              <a:effectLst/>
              <a:uLnTx/>
              <a:uFillTx/>
              <a:latin typeface="Arial" pitchFamily="34" charset="0"/>
              <a:ea typeface="+mn-ea"/>
              <a:cs typeface="Arial" pitchFamily="34" charset="0"/>
            </a:endParaRPr>
          </a:p>
          <a:p>
            <a:pPr marL="800100" lvl="1" indent="-342900" algn="just">
              <a:spcBef>
                <a:spcPct val="20000"/>
              </a:spcBef>
              <a:defRPr/>
            </a:pPr>
            <a:r>
              <a:rPr lang="fr-FR" sz="1200" i="1" dirty="0" smtClean="0">
                <a:solidFill>
                  <a:srgbClr val="13294A"/>
                </a:solidFill>
                <a:latin typeface="Arial" pitchFamily="34" charset="0"/>
                <a:cs typeface="Arial" pitchFamily="34" charset="0"/>
              </a:rPr>
              <a:t>	8.4. Droits d’enregistrement (cessions d’actions et cessions de titres de SPI)</a:t>
            </a:r>
          </a:p>
          <a:p>
            <a:pPr marL="800100" lvl="1" indent="-342900" algn="just">
              <a:spcBef>
                <a:spcPct val="20000"/>
              </a:spcBef>
              <a:defRPr/>
            </a:pPr>
            <a:r>
              <a:rPr kumimoji="0" lang="fr-FR" sz="12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8.5. ISF</a:t>
            </a:r>
          </a:p>
          <a:p>
            <a:pPr marL="800100" lvl="1" indent="-342900" algn="just">
              <a:spcBef>
                <a:spcPct val="20000"/>
              </a:spcBef>
              <a:defRPr/>
            </a:pPr>
            <a:r>
              <a:rPr lang="fr-FR" sz="1200" i="1" dirty="0" smtClean="0">
                <a:solidFill>
                  <a:srgbClr val="13294A"/>
                </a:solidFill>
                <a:latin typeface="Arial" pitchFamily="34" charset="0"/>
                <a:cs typeface="Arial" pitchFamily="34" charset="0"/>
              </a:rPr>
              <a:t>	8.6. Trusts</a:t>
            </a:r>
          </a:p>
          <a:p>
            <a:pPr marL="800100" lvl="1" indent="-342900" algn="just">
              <a:spcBef>
                <a:spcPct val="20000"/>
              </a:spcBef>
              <a:defRPr/>
            </a:pPr>
            <a:r>
              <a:rPr kumimoji="0" lang="fr-FR" sz="12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8.7. Contrats d’assurance-vie</a:t>
            </a:r>
            <a:r>
              <a:rPr kumimoji="0" lang="fr-FR" sz="1200" b="0" i="1" u="none" strike="noStrike" kern="1200" cap="none" spc="0" normalizeH="0" noProof="0" dirty="0" smtClean="0">
                <a:ln>
                  <a:noFill/>
                </a:ln>
                <a:solidFill>
                  <a:srgbClr val="13294A"/>
                </a:solidFill>
                <a:effectLst/>
                <a:uLnTx/>
                <a:uFillTx/>
                <a:latin typeface="Arial" pitchFamily="34" charset="0"/>
                <a:ea typeface="+mn-ea"/>
                <a:cs typeface="Arial" pitchFamily="34" charset="0"/>
              </a:rPr>
              <a:t> souscrits par un non-résident</a:t>
            </a:r>
          </a:p>
          <a:p>
            <a:pPr marL="800100" lvl="1" indent="-342900" algn="just">
              <a:spcBef>
                <a:spcPct val="20000"/>
              </a:spcBef>
              <a:defRPr/>
            </a:pPr>
            <a:r>
              <a:rPr lang="fr-FR" sz="1200" i="1" baseline="0" dirty="0" smtClean="0">
                <a:solidFill>
                  <a:srgbClr val="13294A"/>
                </a:solidFill>
                <a:latin typeface="Arial" pitchFamily="34" charset="0"/>
                <a:cs typeface="Arial" pitchFamily="34" charset="0"/>
              </a:rPr>
              <a:t>	</a:t>
            </a:r>
            <a:r>
              <a:rPr lang="fr-FR" sz="1200" i="1" dirty="0" smtClean="0">
                <a:solidFill>
                  <a:srgbClr val="13294A"/>
                </a:solidFill>
                <a:latin typeface="Arial" pitchFamily="34" charset="0"/>
                <a:cs typeface="Arial" pitchFamily="34" charset="0"/>
              </a:rPr>
              <a:t>8</a:t>
            </a:r>
            <a:r>
              <a:rPr lang="fr-FR" sz="1200" i="1" baseline="0" dirty="0" smtClean="0">
                <a:solidFill>
                  <a:srgbClr val="13294A"/>
                </a:solidFill>
                <a:latin typeface="Arial" pitchFamily="34" charset="0"/>
                <a:cs typeface="Arial" pitchFamily="34" charset="0"/>
              </a:rPr>
              <a:t>.8. CJUE, National</a:t>
            </a:r>
            <a:r>
              <a:rPr lang="fr-FR" sz="1200" i="1" dirty="0" smtClean="0">
                <a:solidFill>
                  <a:srgbClr val="13294A"/>
                </a:solidFill>
                <a:latin typeface="Arial" pitchFamily="34" charset="0"/>
                <a:cs typeface="Arial" pitchFamily="34" charset="0"/>
              </a:rPr>
              <a:t> </a:t>
            </a:r>
            <a:r>
              <a:rPr lang="fr-FR" sz="1200" i="1" dirty="0" err="1" smtClean="0">
                <a:solidFill>
                  <a:srgbClr val="13294A"/>
                </a:solidFill>
                <a:latin typeface="Arial" pitchFamily="34" charset="0"/>
                <a:cs typeface="Arial" pitchFamily="34" charset="0"/>
              </a:rPr>
              <a:t>Grid</a:t>
            </a:r>
            <a:r>
              <a:rPr lang="fr-FR" sz="1200" i="1" dirty="0" smtClean="0">
                <a:solidFill>
                  <a:srgbClr val="13294A"/>
                </a:solidFill>
                <a:latin typeface="Arial" pitchFamily="34" charset="0"/>
                <a:cs typeface="Arial" pitchFamily="34" charset="0"/>
              </a:rPr>
              <a:t> Indus BV, 29 novembre 2011 (C-371/10)</a:t>
            </a:r>
            <a:endParaRPr kumimoji="0" lang="fr-FR" sz="12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1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69</a:t>
            </a:fld>
            <a:endParaRPr lang="de-DE" dirty="0"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1.	Droits de donation</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title"/>
          </p:nvPr>
        </p:nvSpPr>
        <p:spPr>
          <a:xfrm>
            <a:off x="533400" y="609600"/>
            <a:ext cx="8001000" cy="533400"/>
          </a:xfrm>
        </p:spPr>
        <p:txBody>
          <a:bodyPr/>
          <a:lstStyle/>
          <a:p>
            <a:pPr algn="ctr"/>
            <a:r>
              <a:rPr lang="fr-FR" sz="2400" dirty="0" smtClean="0">
                <a:solidFill>
                  <a:srgbClr val="FF0000"/>
                </a:solidFill>
              </a:rPr>
              <a:t>    Régime fiscal des reports déficitaires</a:t>
            </a:r>
          </a:p>
        </p:txBody>
      </p:sp>
      <p:sp>
        <p:nvSpPr>
          <p:cNvPr id="10243" name="Espace réservé du contenu 4"/>
          <p:cNvSpPr>
            <a:spLocks noGrp="1"/>
          </p:cNvSpPr>
          <p:nvPr>
            <p:ph idx="1"/>
          </p:nvPr>
        </p:nvSpPr>
        <p:spPr>
          <a:xfrm>
            <a:off x="642910" y="2143116"/>
            <a:ext cx="8001000" cy="4114800"/>
          </a:xfrm>
        </p:spPr>
        <p:txBody>
          <a:bodyPr/>
          <a:lstStyle/>
          <a:p>
            <a:pPr algn="just"/>
            <a:r>
              <a:rPr lang="fr-FR" sz="2000" dirty="0" smtClean="0"/>
              <a:t>Le report en arrière des déficits (carry-back)</a:t>
            </a:r>
          </a:p>
          <a:p>
            <a:pPr lvl="1" algn="just"/>
            <a:r>
              <a:rPr lang="fr-FR" sz="2000" u="sng" dirty="0" smtClean="0"/>
              <a:t>Nouveau régime</a:t>
            </a:r>
            <a:r>
              <a:rPr lang="fr-FR" sz="2000" dirty="0" smtClean="0"/>
              <a:t> (LFR II pour 2011 du 19 septembre 2011) :</a:t>
            </a:r>
          </a:p>
          <a:p>
            <a:pPr lvl="1" algn="just">
              <a:buFontTx/>
              <a:buNone/>
            </a:pPr>
            <a:endParaRPr lang="fr-FR" sz="2000" dirty="0" smtClean="0"/>
          </a:p>
          <a:p>
            <a:pPr lvl="2" algn="just"/>
            <a:r>
              <a:rPr lang="fr-FR" sz="1800" dirty="0" smtClean="0"/>
              <a:t>dispositif applicable aux déficits constatés à la clôture des exercices arrêtés à compter du 21 septembre 2011 ; de même qu’aux stocks de déficits en report au titre de l’exercice précédent</a:t>
            </a:r>
          </a:p>
          <a:p>
            <a:pPr lvl="3" algn="just"/>
            <a:r>
              <a:rPr lang="fr-FR" sz="1600" dirty="0" smtClean="0"/>
              <a:t>Prive les entreprises de la possibilité d’opter pour le report en arrière des déficits des exercices clos antérieurement, sur la base des anciennes règles</a:t>
            </a:r>
            <a:r>
              <a:rPr lang="fr-FR" dirty="0" smtClean="0"/>
              <a:t>. </a:t>
            </a:r>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(1/8)</a:t>
            </a:r>
          </a:p>
        </p:txBody>
      </p:sp>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Tx/>
              <a:buAutoNum type="arabicPeriod" startAt="4"/>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Maintien des seuils et des exonérations</a:t>
            </a:r>
            <a:endParaRPr lang="fr-FR" dirty="0" smtClean="0">
              <a:solidFill>
                <a:schemeClr val="tx1"/>
              </a:solidFill>
            </a:endParaRPr>
          </a:p>
          <a:p>
            <a:pPr>
              <a:defRPr/>
            </a:pPr>
            <a:endParaRPr lang="fr-FR" dirty="0"/>
          </a:p>
        </p:txBody>
      </p:sp>
      <p:sp>
        <p:nvSpPr>
          <p:cNvPr id="12292"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CD30467-A315-4999-A2B1-BB02FFD8147E}" type="slidenum">
              <a:rPr lang="de-DE" smtClean="0">
                <a:latin typeface="Arial" charset="0"/>
                <a:cs typeface="Arial" charset="0"/>
              </a:rPr>
              <a:pPr fontAlgn="base">
                <a:spcBef>
                  <a:spcPct val="0"/>
                </a:spcBef>
                <a:spcAft>
                  <a:spcPct val="0"/>
                </a:spcAft>
              </a:pPr>
              <a:t>70</a:t>
            </a:fld>
            <a:endParaRPr lang="de-DE" smtClean="0">
              <a:latin typeface="Arial" charset="0"/>
              <a:cs typeface="Arial" charset="0"/>
            </a:endParaRPr>
          </a:p>
        </p:txBody>
      </p:sp>
      <p:sp>
        <p:nvSpPr>
          <p:cNvPr id="12293"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 </a:t>
            </a:r>
            <a:endParaRPr lang="de-DE" dirty="0" smtClean="0">
              <a:solidFill>
                <a:srgbClr val="766A62"/>
              </a:solidFill>
            </a:endParaRPr>
          </a:p>
        </p:txBody>
      </p:sp>
      <p:graphicFrame>
        <p:nvGraphicFramePr>
          <p:cNvPr id="7" name="Tableau 6"/>
          <p:cNvGraphicFramePr>
            <a:graphicFrameLocks noGrp="1"/>
          </p:cNvGraphicFramePr>
          <p:nvPr/>
        </p:nvGraphicFramePr>
        <p:xfrm>
          <a:off x="1187624" y="2924943"/>
          <a:ext cx="7056783" cy="2815209"/>
        </p:xfrm>
        <a:graphic>
          <a:graphicData uri="http://schemas.openxmlformats.org/drawingml/2006/table">
            <a:tbl>
              <a:tblPr firstRow="1" bandRow="1">
                <a:tableStyleId>{5C22544A-7EE6-4342-B048-85BDC9FD1C3A}</a:tableStyleId>
              </a:tblPr>
              <a:tblGrid>
                <a:gridCol w="2352261"/>
                <a:gridCol w="2352261"/>
                <a:gridCol w="2352261"/>
              </a:tblGrid>
              <a:tr h="312801">
                <a:tc>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c>
                  <a:txBody>
                    <a:bodyPr/>
                    <a:lstStyle/>
                    <a:p>
                      <a:pPr marL="0" algn="ctr" defTabSz="914400" rtl="0" eaLnBrk="1" latinLnBrk="0" hangingPunct="1"/>
                      <a:r>
                        <a:rPr lang="fr-FR" sz="1400" b="1" kern="1200" dirty="0" smtClean="0">
                          <a:solidFill>
                            <a:schemeClr val="bg1"/>
                          </a:solidFill>
                          <a:latin typeface="Arial" pitchFamily="34" charset="0"/>
                          <a:ea typeface="+mn-ea"/>
                          <a:cs typeface="Arial" pitchFamily="34" charset="0"/>
                        </a:rPr>
                        <a:t>Succession</a:t>
                      </a:r>
                    </a:p>
                  </a:txBody>
                  <a:tcPr/>
                </a:tc>
                <a:tc>
                  <a:txBody>
                    <a:bodyPr/>
                    <a:lstStyle/>
                    <a:p>
                      <a:pPr marL="0" algn="ctr" defTabSz="914400" rtl="0" eaLnBrk="1" latinLnBrk="0" hangingPunct="1"/>
                      <a:r>
                        <a:rPr lang="fr-FR" sz="1400" b="1" kern="1200" dirty="0" smtClean="0">
                          <a:solidFill>
                            <a:schemeClr val="bg1"/>
                          </a:solidFill>
                          <a:latin typeface="Arial" pitchFamily="34" charset="0"/>
                          <a:ea typeface="+mn-ea"/>
                          <a:cs typeface="Arial" pitchFamily="34" charset="0"/>
                        </a:rPr>
                        <a:t>Donation</a:t>
                      </a: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Conjoint ou Pacsé</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Exonération</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80.724 €</a:t>
                      </a: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Enfant ou ascendant</a:t>
                      </a:r>
                    </a:p>
                  </a:txBody>
                  <a:tcPr/>
                </a:tc>
                <a:tc gridSpan="2">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159.325 €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Petits-enfants</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31.865 €</a:t>
                      </a: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Arrière petit enfant</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5.310 €</a:t>
                      </a: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Frère ou sœur</a:t>
                      </a:r>
                    </a:p>
                  </a:txBody>
                  <a:tcPr/>
                </a:tc>
                <a:tc gridSpan="2">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15.932 €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Neveu ou nièce</a:t>
                      </a: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dk1"/>
                          </a:solidFill>
                          <a:latin typeface="Arial" pitchFamily="34" charset="0"/>
                          <a:ea typeface="+mn-ea"/>
                          <a:cs typeface="Arial" pitchFamily="34" charset="0"/>
                        </a:rPr>
                        <a:t>7.967 €</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kern="1200" dirty="0" smtClean="0">
                        <a:solidFill>
                          <a:schemeClr val="dk1"/>
                        </a:solidFill>
                        <a:latin typeface="Arial" pitchFamily="34" charset="0"/>
                        <a:ea typeface="+mn-ea"/>
                        <a:cs typeface="Arial" pitchFamily="34" charset="0"/>
                      </a:endParaRP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Handicapé ou infirme</a:t>
                      </a:r>
                    </a:p>
                  </a:txBody>
                  <a:tcPr/>
                </a:tc>
                <a:tc gridSpan="2">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159.325 €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2801">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Tout autre héritier</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1.594 €</a:t>
                      </a:r>
                    </a:p>
                  </a:txBody>
                  <a:tcPr/>
                </a:tc>
                <a:tc>
                  <a:txBody>
                    <a:bodyPr/>
                    <a:lstStyle/>
                    <a:p>
                      <a:pPr marL="0" algn="ctr" defTabSz="914400" rtl="0" eaLnBrk="1" latinLnBrk="0" hangingPunct="1"/>
                      <a:r>
                        <a:rPr lang="fr-FR" sz="1400" b="1" kern="1200" dirty="0" smtClean="0">
                          <a:solidFill>
                            <a:schemeClr val="dk1"/>
                          </a:solidFill>
                          <a:latin typeface="Arial" pitchFamily="34" charset="0"/>
                          <a:ea typeface="+mn-ea"/>
                          <a:cs typeface="Arial" pitchFamily="34" charset="0"/>
                        </a:rPr>
                        <a:t>-</a:t>
                      </a:r>
                    </a:p>
                  </a:txBody>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(2/8)</a:t>
            </a:r>
          </a:p>
        </p:txBody>
      </p:sp>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 typeface="Symbol" pitchFamily="18" charset="2"/>
              <a:buNone/>
              <a:defRPr/>
            </a:pPr>
            <a:r>
              <a:rPr lang="fr-FR" sz="1600" dirty="0" smtClean="0">
                <a:latin typeface="Arial" charset="0"/>
                <a:cs typeface="Arial" charset="0"/>
              </a:rPr>
              <a:t>	« </a:t>
            </a:r>
            <a:r>
              <a:rPr lang="fr-FR" sz="1600" b="1" dirty="0" smtClean="0">
                <a:latin typeface="Arial" charset="0"/>
                <a:cs typeface="Arial" charset="0"/>
              </a:rPr>
              <a:t>trois mesures de rendement ciblant une minorité de transmissions</a:t>
            </a:r>
            <a:r>
              <a:rPr lang="fr-FR" sz="1600" dirty="0" smtClean="0">
                <a:latin typeface="Arial" charset="0"/>
                <a:cs typeface="Arial" charset="0"/>
              </a:rPr>
              <a:t> ». Transfert de la fiscalité de la détention à la fiscalité de la transmission</a:t>
            </a:r>
          </a:p>
          <a:p>
            <a:pPr marL="1031875" lvl="1" indent="-457200">
              <a:lnSpc>
                <a:spcPct val="80000"/>
              </a:lnSpc>
              <a:buFont typeface="Wingdings" pitchFamily="2" charset="2"/>
              <a:buChar char="Ø"/>
              <a:defRPr/>
            </a:pPr>
            <a:r>
              <a:rPr lang="fr-FR" sz="1600" dirty="0" smtClean="0">
                <a:solidFill>
                  <a:schemeClr val="accent6"/>
                </a:solidFill>
              </a:rPr>
              <a:t>Extension du délai de rappel fiscal des donations :</a:t>
            </a:r>
          </a:p>
          <a:p>
            <a:pPr marL="1283875" lvl="2" indent="-457200">
              <a:lnSpc>
                <a:spcPct val="80000"/>
              </a:lnSpc>
              <a:buFont typeface="Arial" pitchFamily="34" charset="0"/>
              <a:buChar char="•"/>
              <a:defRPr/>
            </a:pPr>
            <a:r>
              <a:rPr lang="fr-FR" sz="1400" dirty="0" smtClean="0"/>
              <a:t>CGI art 784 : retour au régime antérieur soit 10 ans</a:t>
            </a:r>
          </a:p>
          <a:p>
            <a:pPr marL="1283875" lvl="2" indent="-457200">
              <a:lnSpc>
                <a:spcPct val="80000"/>
              </a:lnSpc>
              <a:buFont typeface="Arial" pitchFamily="34" charset="0"/>
              <a:buChar char="•"/>
              <a:defRPr/>
            </a:pPr>
            <a:r>
              <a:rPr lang="fr-FR" sz="1400" u="sng" strike="sngStrike" dirty="0" smtClean="0"/>
              <a:t>Application dès l’entrée en vigueur de la loi mais Amendement adopté à l’AN prévoit un dispositif de lissage dans la durée (abattement de 20/40/60/80)</a:t>
            </a:r>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dirty="0" smtClean="0">
              <a:solidFill>
                <a:schemeClr val="tx1"/>
              </a:solidFill>
            </a:endParaRPr>
          </a:p>
          <a:p>
            <a:pPr>
              <a:defRPr/>
            </a:pPr>
            <a:endParaRPr lang="fr-FR" dirty="0"/>
          </a:p>
        </p:txBody>
      </p:sp>
      <p:sp>
        <p:nvSpPr>
          <p:cNvPr id="13316"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F0668B9A-2664-422E-A948-536E6C760AEB}" type="slidenum">
              <a:rPr lang="de-DE" smtClean="0">
                <a:latin typeface="Arial" charset="0"/>
                <a:cs typeface="Arial" charset="0"/>
              </a:rPr>
              <a:pPr fontAlgn="base">
                <a:spcBef>
                  <a:spcPct val="0"/>
                </a:spcBef>
                <a:spcAft>
                  <a:spcPct val="0"/>
                </a:spcAft>
              </a:pPr>
              <a:t>71</a:t>
            </a:fld>
            <a:endParaRPr lang="de-DE" smtClean="0">
              <a:latin typeface="Arial" charset="0"/>
              <a:cs typeface="Arial" charset="0"/>
            </a:endParaRPr>
          </a:p>
        </p:txBody>
      </p:sp>
      <p:sp>
        <p:nvSpPr>
          <p:cNvPr id="13317"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cxnSp>
        <p:nvCxnSpPr>
          <p:cNvPr id="12" name="Connecteur droit avec flèche 11"/>
          <p:cNvCxnSpPr/>
          <p:nvPr/>
        </p:nvCxnSpPr>
        <p:spPr>
          <a:xfrm>
            <a:off x="1500188" y="6072188"/>
            <a:ext cx="6500812" cy="158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flipH="1" flipV="1">
            <a:off x="3036093" y="5393532"/>
            <a:ext cx="1357313"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7" name="Flèche droite 6"/>
          <p:cNvSpPr/>
          <p:nvPr/>
        </p:nvSpPr>
        <p:spPr bwMode="auto">
          <a:xfrm>
            <a:off x="3714744" y="4500570"/>
            <a:ext cx="428625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bwMode="auto">
          <a:xfrm>
            <a:off x="1500166" y="5429264"/>
            <a:ext cx="650085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0" name="Connecteur droit avec flèche 9"/>
          <p:cNvCxnSpPr/>
          <p:nvPr/>
        </p:nvCxnSpPr>
        <p:spPr bwMode="auto">
          <a:xfrm rot="5400000" flipH="1" flipV="1">
            <a:off x="536553" y="5392745"/>
            <a:ext cx="1928813" cy="158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bwMode="auto">
          <a:xfrm rot="5400000" flipH="1" flipV="1">
            <a:off x="7179468" y="5250657"/>
            <a:ext cx="1643063"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13324" name="ZoneTexte 14"/>
          <p:cNvSpPr txBox="1">
            <a:spLocks noChangeArrowheads="1"/>
          </p:cNvSpPr>
          <p:nvPr/>
        </p:nvSpPr>
        <p:spPr bwMode="auto">
          <a:xfrm>
            <a:off x="7858125" y="6143625"/>
            <a:ext cx="500063" cy="369888"/>
          </a:xfrm>
          <a:prstGeom prst="rect">
            <a:avLst/>
          </a:prstGeom>
          <a:noFill/>
          <a:ln w="9525">
            <a:noFill/>
            <a:miter lim="800000"/>
            <a:headEnd/>
            <a:tailEnd/>
          </a:ln>
        </p:spPr>
        <p:txBody>
          <a:bodyPr>
            <a:spAutoFit/>
          </a:bodyPr>
          <a:lstStyle/>
          <a:p>
            <a:r>
              <a:rPr lang="fr-FR"/>
              <a:t>N</a:t>
            </a:r>
          </a:p>
        </p:txBody>
      </p:sp>
      <p:sp>
        <p:nvSpPr>
          <p:cNvPr id="13325" name="ZoneTexte 15"/>
          <p:cNvSpPr txBox="1">
            <a:spLocks noChangeArrowheads="1"/>
          </p:cNvSpPr>
          <p:nvPr/>
        </p:nvSpPr>
        <p:spPr bwMode="auto">
          <a:xfrm>
            <a:off x="3429000" y="6072188"/>
            <a:ext cx="642938" cy="369887"/>
          </a:xfrm>
          <a:prstGeom prst="rect">
            <a:avLst/>
          </a:prstGeom>
          <a:noFill/>
          <a:ln w="9525">
            <a:noFill/>
            <a:miter lim="800000"/>
            <a:headEnd/>
            <a:tailEnd/>
          </a:ln>
        </p:spPr>
        <p:txBody>
          <a:bodyPr>
            <a:spAutoFit/>
          </a:bodyPr>
          <a:lstStyle/>
          <a:p>
            <a:r>
              <a:rPr lang="fr-FR"/>
              <a:t>N-6</a:t>
            </a:r>
          </a:p>
        </p:txBody>
      </p:sp>
      <p:sp>
        <p:nvSpPr>
          <p:cNvPr id="13326" name="ZoneTexte 16"/>
          <p:cNvSpPr txBox="1">
            <a:spLocks noChangeArrowheads="1"/>
          </p:cNvSpPr>
          <p:nvPr/>
        </p:nvSpPr>
        <p:spPr bwMode="auto">
          <a:xfrm>
            <a:off x="1071563" y="6072188"/>
            <a:ext cx="857250" cy="369887"/>
          </a:xfrm>
          <a:prstGeom prst="rect">
            <a:avLst/>
          </a:prstGeom>
          <a:noFill/>
          <a:ln w="9525">
            <a:noFill/>
            <a:miter lim="800000"/>
            <a:headEnd/>
            <a:tailEnd/>
          </a:ln>
        </p:spPr>
        <p:txBody>
          <a:bodyPr>
            <a:spAutoFit/>
          </a:bodyPr>
          <a:lstStyle/>
          <a:p>
            <a:r>
              <a:rPr lang="fr-FR"/>
              <a:t>N-10</a:t>
            </a:r>
          </a:p>
        </p:txBody>
      </p:sp>
      <p:cxnSp>
        <p:nvCxnSpPr>
          <p:cNvPr id="21" name="Connecteur droit avec flèche 20"/>
          <p:cNvCxnSpPr/>
          <p:nvPr/>
        </p:nvCxnSpPr>
        <p:spPr bwMode="auto">
          <a:xfrm rot="10800000">
            <a:off x="1500188" y="4857750"/>
            <a:ext cx="2214562" cy="1588"/>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bwMode="auto">
          <a:xfrm>
            <a:off x="1571604" y="4786322"/>
            <a:ext cx="2143140" cy="830997"/>
          </a:xfrm>
          <a:prstGeom prst="rect">
            <a:avLst/>
          </a:prstGeom>
          <a:noFill/>
        </p:spPr>
        <p:txBody>
          <a:bodyPr wrap="square">
            <a:spAutoFit/>
          </a:bodyPr>
          <a:lstStyle/>
          <a:p>
            <a:pPr algn="ctr">
              <a:defRPr/>
            </a:pPr>
            <a:r>
              <a:rPr lang="fr-FR" sz="1200" b="1" dirty="0" smtClean="0">
                <a:solidFill>
                  <a:schemeClr val="accent6"/>
                </a:solidFill>
              </a:rPr>
              <a:t>Les donations consenties depuis 6 à 10 ans deviennent rapportables fiscalement</a:t>
            </a:r>
            <a:endParaRPr lang="fr-FR" sz="1200" b="1" dirty="0">
              <a:solidFill>
                <a:schemeClr val="accent6"/>
              </a:solidFill>
            </a:endParaRPr>
          </a:p>
        </p:txBody>
      </p:sp>
      <p:sp>
        <p:nvSpPr>
          <p:cNvPr id="23" name="ZoneTexte 22"/>
          <p:cNvSpPr txBox="1"/>
          <p:nvPr/>
        </p:nvSpPr>
        <p:spPr bwMode="auto">
          <a:xfrm>
            <a:off x="6715125" y="3976688"/>
            <a:ext cx="2214563" cy="523875"/>
          </a:xfrm>
          <a:prstGeom prst="rect">
            <a:avLst/>
          </a:prstGeom>
          <a:noFill/>
        </p:spPr>
        <p:txBody>
          <a:bodyPr>
            <a:spAutoFit/>
          </a:bodyPr>
          <a:lstStyle/>
          <a:p>
            <a:pPr algn="ctr">
              <a:defRPr/>
            </a:pPr>
            <a:r>
              <a:rPr lang="fr-FR" sz="1400" dirty="0">
                <a:solidFill>
                  <a:schemeClr val="tx2">
                    <a:lumMod val="90000"/>
                    <a:lumOff val="10000"/>
                  </a:schemeClr>
                </a:solidFill>
              </a:rPr>
              <a:t>jour du décès ou de la nouvelle donation</a:t>
            </a:r>
          </a:p>
        </p:txBody>
      </p:sp>
      <p:sp>
        <p:nvSpPr>
          <p:cNvPr id="13330" name="ZoneTexte 26"/>
          <p:cNvSpPr txBox="1">
            <a:spLocks noChangeArrowheads="1"/>
          </p:cNvSpPr>
          <p:nvPr/>
        </p:nvSpPr>
        <p:spPr bwMode="auto">
          <a:xfrm>
            <a:off x="571500" y="4643438"/>
            <a:ext cx="857250" cy="369887"/>
          </a:xfrm>
          <a:prstGeom prst="rect">
            <a:avLst/>
          </a:prstGeom>
          <a:noFill/>
          <a:ln w="9525">
            <a:noFill/>
            <a:miter lim="800000"/>
            <a:headEnd/>
            <a:tailEnd/>
          </a:ln>
        </p:spPr>
        <p:txBody>
          <a:bodyPr>
            <a:spAutoFit/>
          </a:bodyPr>
          <a:lstStyle/>
          <a:p>
            <a:r>
              <a:rPr lang="fr-FR" dirty="0"/>
              <a:t>Avant</a:t>
            </a:r>
          </a:p>
        </p:txBody>
      </p:sp>
      <p:sp>
        <p:nvSpPr>
          <p:cNvPr id="13331" name="Rectangle 27"/>
          <p:cNvSpPr>
            <a:spLocks noChangeArrowheads="1"/>
          </p:cNvSpPr>
          <p:nvPr/>
        </p:nvSpPr>
        <p:spPr bwMode="auto">
          <a:xfrm>
            <a:off x="571500" y="5286375"/>
            <a:ext cx="787400" cy="369888"/>
          </a:xfrm>
          <a:prstGeom prst="rect">
            <a:avLst/>
          </a:prstGeom>
          <a:noFill/>
          <a:ln w="9525">
            <a:noFill/>
            <a:miter lim="800000"/>
            <a:headEnd/>
            <a:tailEnd/>
          </a:ln>
        </p:spPr>
        <p:txBody>
          <a:bodyPr wrap="none">
            <a:spAutoFit/>
          </a:bodyPr>
          <a:lstStyle/>
          <a:p>
            <a:r>
              <a:rPr lang="fr-FR"/>
              <a:t>Après</a:t>
            </a:r>
          </a:p>
        </p:txBody>
      </p:sp>
      <p:sp>
        <p:nvSpPr>
          <p:cNvPr id="13332" name="ZoneTexte 30"/>
          <p:cNvSpPr txBox="1">
            <a:spLocks noChangeArrowheads="1"/>
          </p:cNvSpPr>
          <p:nvPr/>
        </p:nvSpPr>
        <p:spPr bwMode="auto">
          <a:xfrm>
            <a:off x="4929188" y="4662488"/>
            <a:ext cx="2857500" cy="338137"/>
          </a:xfrm>
          <a:prstGeom prst="rect">
            <a:avLst/>
          </a:prstGeom>
          <a:noFill/>
          <a:ln w="9525">
            <a:noFill/>
            <a:miter lim="800000"/>
            <a:headEnd/>
            <a:tailEnd/>
          </a:ln>
        </p:spPr>
        <p:txBody>
          <a:bodyPr>
            <a:spAutoFit/>
          </a:bodyPr>
          <a:lstStyle/>
          <a:p>
            <a:r>
              <a:rPr lang="fr-FR" sz="1600">
                <a:solidFill>
                  <a:schemeClr val="bg1"/>
                </a:solidFill>
              </a:rPr>
              <a:t>Rappel fiscal 6 ans</a:t>
            </a:r>
          </a:p>
        </p:txBody>
      </p:sp>
      <p:sp>
        <p:nvSpPr>
          <p:cNvPr id="13333" name="Rectangle 31"/>
          <p:cNvSpPr>
            <a:spLocks noChangeArrowheads="1"/>
          </p:cNvSpPr>
          <p:nvPr/>
        </p:nvSpPr>
        <p:spPr bwMode="auto">
          <a:xfrm>
            <a:off x="3286125" y="5572140"/>
            <a:ext cx="2030413" cy="338554"/>
          </a:xfrm>
          <a:prstGeom prst="rect">
            <a:avLst/>
          </a:prstGeom>
          <a:noFill/>
          <a:ln w="9525">
            <a:noFill/>
            <a:miter lim="800000"/>
            <a:headEnd/>
            <a:tailEnd/>
          </a:ln>
        </p:spPr>
        <p:txBody>
          <a:bodyPr wrap="square">
            <a:spAutoFit/>
          </a:bodyPr>
          <a:lstStyle/>
          <a:p>
            <a:r>
              <a:rPr lang="fr-FR" sz="1600" dirty="0">
                <a:solidFill>
                  <a:schemeClr val="bg1"/>
                </a:solidFill>
              </a:rPr>
              <a:t>Rappel fiscal 10 ans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(3/8)</a:t>
            </a:r>
          </a:p>
        </p:txBody>
      </p:sp>
      <p:sp>
        <p:nvSpPr>
          <p:cNvPr id="3" name="Espace réservé du texte 2"/>
          <p:cNvSpPr>
            <a:spLocks noGrp="1"/>
          </p:cNvSpPr>
          <p:nvPr>
            <p:ph type="body" sz="quarter" idx="11"/>
          </p:nvPr>
        </p:nvSpPr>
        <p:spPr>
          <a:xfrm>
            <a:off x="519113" y="2022475"/>
            <a:ext cx="8196262" cy="4105275"/>
          </a:xfrm>
        </p:spPr>
        <p:txBody>
          <a:bodyPr/>
          <a:lstStyle/>
          <a:p>
            <a:pPr marL="1031875" lvl="1" indent="-457200">
              <a:lnSpc>
                <a:spcPct val="80000"/>
              </a:lnSpc>
              <a:buFont typeface="Wingdings" pitchFamily="2" charset="2"/>
              <a:buChar char="Ø"/>
              <a:defRPr/>
            </a:pPr>
            <a:r>
              <a:rPr lang="fr-FR" sz="1600" dirty="0" smtClean="0">
                <a:solidFill>
                  <a:schemeClr val="accent6"/>
                </a:solidFill>
              </a:rPr>
              <a:t>Extension du délai de reprise au titre du rappel fiscal :</a:t>
            </a:r>
          </a:p>
          <a:p>
            <a:pPr marL="1031875" lvl="1" indent="-457200">
              <a:lnSpc>
                <a:spcPct val="80000"/>
              </a:lnSpc>
              <a:buFont typeface="Wingdings" pitchFamily="2" charset="2"/>
              <a:buChar char="Ø"/>
              <a:defRPr/>
            </a:pPr>
            <a:endParaRPr lang="fr-FR" sz="1600" dirty="0" smtClean="0">
              <a:solidFill>
                <a:schemeClr val="accent6"/>
              </a:solidFill>
            </a:endParaRPr>
          </a:p>
          <a:p>
            <a:pPr marL="1283875" lvl="2" indent="-457200">
              <a:lnSpc>
                <a:spcPct val="80000"/>
              </a:lnSpc>
              <a:buFont typeface="Arial" pitchFamily="34" charset="0"/>
              <a:buChar char="•"/>
              <a:defRPr/>
            </a:pPr>
            <a:r>
              <a:rPr lang="fr-FR" sz="1400" dirty="0" smtClean="0"/>
              <a:t>Nouvel article 186 bis du L.P.F augmente le délai de reprise de l’administration </a:t>
            </a:r>
            <a:r>
              <a:rPr lang="fr-FR" sz="1400" i="1" dirty="0" smtClean="0"/>
              <a:t>« La valeur des biens faisant l’objet des donations antérieures ajoutées à une donation ou à une déclaration de succession […] peut [pour l’application du rappel fiscal] être rectifiée »  </a:t>
            </a:r>
            <a:r>
              <a:rPr lang="fr-FR" sz="1400" dirty="0" smtClean="0">
                <a:sym typeface="Wingdings"/>
              </a:rPr>
              <a:t>  incidence limitée au taux effectif  de taxation de la donation postérieure</a:t>
            </a:r>
            <a:endParaRPr lang="fr-FR" sz="1400" dirty="0" smtClean="0"/>
          </a:p>
          <a:p>
            <a:pPr marL="1283875" lvl="2" indent="-457200">
              <a:lnSpc>
                <a:spcPct val="80000"/>
              </a:lnSpc>
              <a:buFont typeface="Arial" pitchFamily="34" charset="0"/>
              <a:buChar char="•"/>
              <a:defRPr/>
            </a:pPr>
            <a:r>
              <a:rPr lang="fr-FR" sz="1400" dirty="0" smtClean="0"/>
              <a:t>A compter de l’entrée en vigueur de la LFR 2011 le délai de reprise passe à dix ans (au lieu de 6 ans)</a:t>
            </a:r>
          </a:p>
          <a:p>
            <a:pPr marL="1283875" lvl="2" indent="-457200">
              <a:lnSpc>
                <a:spcPct val="80000"/>
              </a:lnSpc>
              <a:buFont typeface="Arial" pitchFamily="34" charset="0"/>
              <a:buChar char="•"/>
              <a:defRPr/>
            </a:pPr>
            <a:r>
              <a:rPr lang="fr-FR" sz="1400" dirty="0" smtClean="0"/>
              <a:t>Mécanisme d’entrée en vigueur progressif pour les rappels de dons réalisés antérieurement au 31 juillet 2011 (abattement de 10% / 20% / 30% / 40%)</a:t>
            </a:r>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dirty="0" smtClean="0">
              <a:solidFill>
                <a:schemeClr val="tx1"/>
              </a:solidFill>
            </a:endParaRPr>
          </a:p>
          <a:p>
            <a:pPr>
              <a:defRPr/>
            </a:pPr>
            <a:endParaRPr lang="fr-FR" dirty="0"/>
          </a:p>
        </p:txBody>
      </p:sp>
      <p:sp>
        <p:nvSpPr>
          <p:cNvPr id="14340"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CED5517-5472-4D1A-867B-0208BA432AFD}" type="slidenum">
              <a:rPr lang="de-DE" smtClean="0">
                <a:latin typeface="Arial" charset="0"/>
                <a:cs typeface="Arial" charset="0"/>
              </a:rPr>
              <a:pPr fontAlgn="base">
                <a:spcBef>
                  <a:spcPct val="0"/>
                </a:spcBef>
                <a:spcAft>
                  <a:spcPct val="0"/>
                </a:spcAft>
              </a:pPr>
              <a:t>72</a:t>
            </a:fld>
            <a:endParaRPr lang="de-DE" smtClean="0">
              <a:latin typeface="Arial" charset="0"/>
              <a:cs typeface="Arial" charset="0"/>
            </a:endParaRPr>
          </a:p>
        </p:txBody>
      </p:sp>
      <p:sp>
        <p:nvSpPr>
          <p:cNvPr id="14341"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cxnSp>
        <p:nvCxnSpPr>
          <p:cNvPr id="25" name="Connecteur droit avec flèche 24"/>
          <p:cNvCxnSpPr/>
          <p:nvPr/>
        </p:nvCxnSpPr>
        <p:spPr>
          <a:xfrm rot="5400000" flipH="1" flipV="1">
            <a:off x="1131094" y="5595144"/>
            <a:ext cx="116205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711325" y="6176963"/>
            <a:ext cx="6440488"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4345" name="ZoneTexte 27"/>
          <p:cNvSpPr txBox="1">
            <a:spLocks noChangeArrowheads="1"/>
          </p:cNvSpPr>
          <p:nvPr/>
        </p:nvSpPr>
        <p:spPr bwMode="auto">
          <a:xfrm>
            <a:off x="6429388" y="6143644"/>
            <a:ext cx="495300" cy="222250"/>
          </a:xfrm>
          <a:prstGeom prst="rect">
            <a:avLst/>
          </a:prstGeom>
          <a:noFill/>
          <a:ln w="9525">
            <a:noFill/>
            <a:miter lim="800000"/>
            <a:headEnd/>
            <a:tailEnd/>
          </a:ln>
        </p:spPr>
        <p:txBody>
          <a:bodyPr>
            <a:spAutoFit/>
          </a:bodyPr>
          <a:lstStyle/>
          <a:p>
            <a:r>
              <a:rPr lang="fr-FR" dirty="0"/>
              <a:t>N</a:t>
            </a:r>
          </a:p>
        </p:txBody>
      </p:sp>
      <p:sp>
        <p:nvSpPr>
          <p:cNvPr id="14347" name="ZoneTexte 29"/>
          <p:cNvSpPr txBox="1">
            <a:spLocks noChangeArrowheads="1"/>
          </p:cNvSpPr>
          <p:nvPr/>
        </p:nvSpPr>
        <p:spPr bwMode="auto">
          <a:xfrm>
            <a:off x="1285875" y="6176963"/>
            <a:ext cx="849313" cy="222250"/>
          </a:xfrm>
          <a:prstGeom prst="rect">
            <a:avLst/>
          </a:prstGeom>
          <a:noFill/>
          <a:ln w="9525">
            <a:noFill/>
            <a:miter lim="800000"/>
            <a:headEnd/>
            <a:tailEnd/>
          </a:ln>
        </p:spPr>
        <p:txBody>
          <a:bodyPr>
            <a:spAutoFit/>
          </a:bodyPr>
          <a:lstStyle/>
          <a:p>
            <a:r>
              <a:rPr lang="fr-FR"/>
              <a:t>N-10</a:t>
            </a:r>
          </a:p>
        </p:txBody>
      </p:sp>
      <p:sp>
        <p:nvSpPr>
          <p:cNvPr id="33" name="ZoneTexte 32"/>
          <p:cNvSpPr txBox="1"/>
          <p:nvPr/>
        </p:nvSpPr>
        <p:spPr>
          <a:xfrm>
            <a:off x="5572147" y="4905389"/>
            <a:ext cx="2071687" cy="523875"/>
          </a:xfrm>
          <a:prstGeom prst="rect">
            <a:avLst/>
          </a:prstGeom>
          <a:noFill/>
        </p:spPr>
        <p:txBody>
          <a:bodyPr>
            <a:spAutoFit/>
          </a:bodyPr>
          <a:lstStyle/>
          <a:p>
            <a:pPr algn="ctr">
              <a:defRPr/>
            </a:pPr>
            <a:r>
              <a:rPr lang="fr-FR" sz="1400" dirty="0">
                <a:solidFill>
                  <a:srgbClr val="00B0F0"/>
                </a:solidFill>
              </a:rPr>
              <a:t>jour du décès ou de la nouvelle donation</a:t>
            </a:r>
          </a:p>
        </p:txBody>
      </p:sp>
      <p:sp>
        <p:nvSpPr>
          <p:cNvPr id="43" name="Flèche courbée vers le bas 42"/>
          <p:cNvSpPr/>
          <p:nvPr/>
        </p:nvSpPr>
        <p:spPr>
          <a:xfrm>
            <a:off x="6643703" y="5429267"/>
            <a:ext cx="1500198" cy="428625"/>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44" name="Flèche courbée vers le bas 43"/>
          <p:cNvSpPr/>
          <p:nvPr/>
        </p:nvSpPr>
        <p:spPr>
          <a:xfrm>
            <a:off x="1714501" y="5214938"/>
            <a:ext cx="4929201" cy="642954"/>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4352" name="ZoneTexte 45"/>
          <p:cNvSpPr txBox="1">
            <a:spLocks noChangeArrowheads="1"/>
          </p:cNvSpPr>
          <p:nvPr/>
        </p:nvSpPr>
        <p:spPr bwMode="auto">
          <a:xfrm>
            <a:off x="1143004" y="4643446"/>
            <a:ext cx="4000500" cy="307975"/>
          </a:xfrm>
          <a:prstGeom prst="rect">
            <a:avLst/>
          </a:prstGeom>
          <a:noFill/>
          <a:ln w="9525">
            <a:noFill/>
            <a:miter lim="800000"/>
            <a:headEnd/>
            <a:tailEnd/>
          </a:ln>
        </p:spPr>
        <p:txBody>
          <a:bodyPr>
            <a:spAutoFit/>
          </a:bodyPr>
          <a:lstStyle/>
          <a:p>
            <a:pPr algn="ctr"/>
            <a:r>
              <a:rPr lang="fr-FR" sz="1400" dirty="0">
                <a:solidFill>
                  <a:srgbClr val="FF0000"/>
                </a:solidFill>
              </a:rPr>
              <a:t>délai de reprise spécifique pour le rappel fiscal</a:t>
            </a:r>
          </a:p>
        </p:txBody>
      </p:sp>
      <p:sp>
        <p:nvSpPr>
          <p:cNvPr id="14355" name="ZoneTexte 45"/>
          <p:cNvSpPr txBox="1">
            <a:spLocks noChangeArrowheads="1"/>
          </p:cNvSpPr>
          <p:nvPr/>
        </p:nvSpPr>
        <p:spPr bwMode="auto">
          <a:xfrm>
            <a:off x="5643570" y="4714884"/>
            <a:ext cx="4000500" cy="276225"/>
          </a:xfrm>
          <a:prstGeom prst="rect">
            <a:avLst/>
          </a:prstGeom>
          <a:noFill/>
          <a:ln w="9525">
            <a:noFill/>
            <a:miter lim="800000"/>
            <a:headEnd/>
            <a:tailEnd/>
          </a:ln>
        </p:spPr>
        <p:txBody>
          <a:bodyPr>
            <a:spAutoFit/>
          </a:bodyPr>
          <a:lstStyle/>
          <a:p>
            <a:pPr algn="ctr"/>
            <a:r>
              <a:rPr lang="fr-FR" sz="1200" b="1" dirty="0">
                <a:solidFill>
                  <a:srgbClr val="00B050"/>
                </a:solidFill>
              </a:rPr>
              <a:t>délai de reprise de droit commun</a:t>
            </a:r>
          </a:p>
        </p:txBody>
      </p:sp>
      <p:cxnSp>
        <p:nvCxnSpPr>
          <p:cNvPr id="35" name="Connecteur droit avec flèche 34"/>
          <p:cNvCxnSpPr/>
          <p:nvPr/>
        </p:nvCxnSpPr>
        <p:spPr>
          <a:xfrm rot="16200000" flipH="1">
            <a:off x="3143250" y="4929199"/>
            <a:ext cx="285750" cy="285750"/>
          </a:xfrm>
          <a:prstGeom prst="straightConnector1">
            <a:avLst/>
          </a:prstGeom>
          <a:ln w="412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5400000">
            <a:off x="7572397" y="5072075"/>
            <a:ext cx="500066" cy="357189"/>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7"/>
          <p:cNvSpPr txBox="1">
            <a:spLocks noChangeArrowheads="1"/>
          </p:cNvSpPr>
          <p:nvPr/>
        </p:nvSpPr>
        <p:spPr bwMode="auto">
          <a:xfrm>
            <a:off x="7715272" y="6143644"/>
            <a:ext cx="852490" cy="369332"/>
          </a:xfrm>
          <a:prstGeom prst="rect">
            <a:avLst/>
          </a:prstGeom>
          <a:noFill/>
          <a:ln w="9525">
            <a:noFill/>
            <a:miter lim="800000"/>
            <a:headEnd/>
            <a:tailEnd/>
          </a:ln>
        </p:spPr>
        <p:txBody>
          <a:bodyPr wrap="square">
            <a:spAutoFit/>
          </a:bodyPr>
          <a:lstStyle/>
          <a:p>
            <a:r>
              <a:rPr lang="fr-FR" dirty="0" smtClean="0"/>
              <a:t>N+4</a:t>
            </a:r>
            <a:endParaRPr lang="fr-FR" dirty="0"/>
          </a:p>
        </p:txBody>
      </p:sp>
      <p:cxnSp>
        <p:nvCxnSpPr>
          <p:cNvPr id="28" name="Connecteur droit 27"/>
          <p:cNvCxnSpPr/>
          <p:nvPr/>
        </p:nvCxnSpPr>
        <p:spPr>
          <a:xfrm rot="5400000" flipH="1" flipV="1">
            <a:off x="6234921" y="5766608"/>
            <a:ext cx="817563"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flipH="1" flipV="1">
            <a:off x="7735119" y="5766608"/>
            <a:ext cx="817563"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nvGraphicFramePr>
        <p:xfrm>
          <a:off x="1142976" y="3357562"/>
          <a:ext cx="7000923" cy="1432560"/>
        </p:xfrm>
        <a:graphic>
          <a:graphicData uri="http://schemas.openxmlformats.org/drawingml/2006/table">
            <a:tbl>
              <a:tblPr firstRow="1" bandRow="1">
                <a:tableStyleId>{5C22544A-7EE6-4342-B048-85BDC9FD1C3A}</a:tableStyleId>
              </a:tblPr>
              <a:tblGrid>
                <a:gridCol w="2333641"/>
                <a:gridCol w="2333641"/>
                <a:gridCol w="2333641"/>
              </a:tblGrid>
              <a:tr h="337285">
                <a:tc>
                  <a:txBody>
                    <a:bodyPr/>
                    <a:lstStyle/>
                    <a:p>
                      <a:pPr algn="ctr"/>
                      <a:r>
                        <a:rPr lang="fr-FR" sz="1400" b="1" dirty="0" smtClean="0">
                          <a:latin typeface="Arial" pitchFamily="34" charset="0"/>
                          <a:cs typeface="Arial" pitchFamily="34" charset="0"/>
                        </a:rPr>
                        <a:t>Réduction</a:t>
                      </a:r>
                      <a:r>
                        <a:rPr lang="fr-FR" sz="1400" b="1" baseline="0" dirty="0" smtClean="0">
                          <a:latin typeface="Arial" pitchFamily="34" charset="0"/>
                          <a:cs typeface="Arial" pitchFamily="34" charset="0"/>
                        </a:rPr>
                        <a:t> de droits sur les donations</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 Pleine propriété ou usufruit</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Nue propriété</a:t>
                      </a:r>
                      <a:endParaRPr lang="fr-FR" sz="1400" b="1" dirty="0">
                        <a:latin typeface="Arial" pitchFamily="34" charset="0"/>
                        <a:cs typeface="Arial" pitchFamily="34" charset="0"/>
                      </a:endParaRPr>
                    </a:p>
                  </a:txBody>
                  <a:tcPr/>
                </a:tc>
              </a:tr>
              <a:tr h="198403">
                <a:tc>
                  <a:txBody>
                    <a:bodyPr/>
                    <a:lstStyle/>
                    <a:p>
                      <a:pPr algn="ctr"/>
                      <a:r>
                        <a:rPr lang="fr-FR" sz="1400" b="1" dirty="0" smtClean="0">
                          <a:latin typeface="Arial" pitchFamily="34" charset="0"/>
                          <a:cs typeface="Arial" pitchFamily="34" charset="0"/>
                        </a:rPr>
                        <a:t>Moins de 70 ans</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50 %</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35 %</a:t>
                      </a:r>
                      <a:endParaRPr lang="fr-FR" sz="1400" b="1" dirty="0">
                        <a:latin typeface="Arial" pitchFamily="34" charset="0"/>
                        <a:cs typeface="Arial" pitchFamily="34" charset="0"/>
                      </a:endParaRPr>
                    </a:p>
                  </a:txBody>
                  <a:tcPr/>
                </a:tc>
              </a:tr>
              <a:tr h="198403">
                <a:tc>
                  <a:txBody>
                    <a:bodyPr/>
                    <a:lstStyle/>
                    <a:p>
                      <a:pPr algn="ctr"/>
                      <a:r>
                        <a:rPr lang="fr-FR" sz="1400" b="1" dirty="0" smtClean="0">
                          <a:latin typeface="Arial" pitchFamily="34" charset="0"/>
                          <a:cs typeface="Arial" pitchFamily="34" charset="0"/>
                        </a:rPr>
                        <a:t>Entre 70 ans et</a:t>
                      </a:r>
                      <a:r>
                        <a:rPr lang="fr-FR" sz="1400" b="1" baseline="0" dirty="0" smtClean="0">
                          <a:latin typeface="Arial" pitchFamily="34" charset="0"/>
                          <a:cs typeface="Arial" pitchFamily="34" charset="0"/>
                        </a:rPr>
                        <a:t> 80 ans</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30 %</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10 %</a:t>
                      </a:r>
                      <a:endParaRPr lang="fr-FR" sz="1400" b="1" dirty="0">
                        <a:latin typeface="Arial" pitchFamily="34" charset="0"/>
                        <a:cs typeface="Arial" pitchFamily="34" charset="0"/>
                      </a:endParaRPr>
                    </a:p>
                  </a:txBody>
                  <a:tcPr/>
                </a:tc>
              </a:tr>
              <a:tr h="198403">
                <a:tc>
                  <a:txBody>
                    <a:bodyPr/>
                    <a:lstStyle/>
                    <a:p>
                      <a:pPr algn="ctr"/>
                      <a:r>
                        <a:rPr lang="fr-FR" sz="1400" b="1" dirty="0" smtClean="0">
                          <a:latin typeface="Arial" pitchFamily="34" charset="0"/>
                          <a:cs typeface="Arial" pitchFamily="34" charset="0"/>
                        </a:rPr>
                        <a:t>Après 80 ans</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Pas de réduction</a:t>
                      </a:r>
                      <a:endParaRPr lang="fr-FR" sz="1400" b="1" dirty="0">
                        <a:latin typeface="Arial" pitchFamily="34" charset="0"/>
                        <a:cs typeface="Arial" pitchFamily="34" charset="0"/>
                      </a:endParaRPr>
                    </a:p>
                  </a:txBody>
                  <a:tcPr/>
                </a:tc>
                <a:tc>
                  <a:txBody>
                    <a:bodyPr/>
                    <a:lstStyle/>
                    <a:p>
                      <a:pPr algn="ctr"/>
                      <a:r>
                        <a:rPr lang="fr-FR" sz="1400" b="1" dirty="0" smtClean="0">
                          <a:latin typeface="Arial" pitchFamily="34" charset="0"/>
                          <a:cs typeface="Arial" pitchFamily="34" charset="0"/>
                        </a:rPr>
                        <a:t>Pas de réduction</a:t>
                      </a:r>
                      <a:endParaRPr lang="fr-FR" sz="1400" b="1" dirty="0">
                        <a:latin typeface="Arial" pitchFamily="34" charset="0"/>
                        <a:cs typeface="Arial" pitchFamily="34" charset="0"/>
                      </a:endParaRPr>
                    </a:p>
                  </a:txBody>
                  <a:tcPr/>
                </a:tc>
              </a:tr>
            </a:tbl>
          </a:graphicData>
        </a:graphic>
      </p:graphicFrame>
      <p:sp>
        <p:nvSpPr>
          <p:cNvPr id="15384"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(4/8)</a:t>
            </a:r>
          </a:p>
        </p:txBody>
      </p:sp>
      <p:sp>
        <p:nvSpPr>
          <p:cNvPr id="3" name="Espace réservé du texte 2"/>
          <p:cNvSpPr>
            <a:spLocks noGrp="1"/>
          </p:cNvSpPr>
          <p:nvPr>
            <p:ph type="body" sz="quarter" idx="11"/>
          </p:nvPr>
        </p:nvSpPr>
        <p:spPr>
          <a:xfrm>
            <a:off x="642910" y="2000240"/>
            <a:ext cx="8196262" cy="4105275"/>
          </a:xfrm>
        </p:spPr>
        <p:txBody>
          <a:bodyPr/>
          <a:lstStyle/>
          <a:p>
            <a:pPr marL="1031875" lvl="1" indent="-457200">
              <a:lnSpc>
                <a:spcPct val="80000"/>
              </a:lnSpc>
              <a:buFont typeface="Wingdings" pitchFamily="2" charset="2"/>
              <a:buChar char="Ø"/>
              <a:defRPr/>
            </a:pPr>
            <a:r>
              <a:rPr lang="fr-FR" sz="1600" dirty="0" smtClean="0">
                <a:solidFill>
                  <a:srgbClr val="FF0000"/>
                </a:solidFill>
              </a:rPr>
              <a:t>Suppression des réduction de droits de donation en fonction de l’âge des donateurs</a:t>
            </a:r>
          </a:p>
          <a:p>
            <a:pPr marL="1031875" lvl="1" indent="-457200">
              <a:lnSpc>
                <a:spcPct val="80000"/>
              </a:lnSpc>
              <a:spcBef>
                <a:spcPts val="1200"/>
              </a:spcBef>
              <a:buFont typeface="Wingdings" pitchFamily="2" charset="2"/>
              <a:buChar char="Ø"/>
              <a:defRPr/>
            </a:pPr>
            <a:r>
              <a:rPr lang="fr-FR" sz="1600" dirty="0" smtClean="0">
                <a:latin typeface="Arial" charset="0"/>
                <a:cs typeface="Arial" charset="0"/>
              </a:rPr>
              <a:t>Maintien toutefois de la réduction de 50% des droits pour les donations en PP d’une société quand le donateur a moins de 70 ans et s’est placé sous le régime « Dutreil » (amendement  AN)</a:t>
            </a:r>
            <a:endParaRPr lang="fr-FR" sz="1600" dirty="0" smtClean="0"/>
          </a:p>
          <a:p>
            <a:pPr marL="1031875" lvl="1" indent="-457200">
              <a:lnSpc>
                <a:spcPct val="80000"/>
              </a:lnSpc>
              <a:spcBef>
                <a:spcPts val="1200"/>
              </a:spcBef>
              <a:buFont typeface="Wingdings" pitchFamily="2" charset="2"/>
              <a:buChar char="Ø"/>
              <a:defRPr/>
            </a:pPr>
            <a:endParaRPr lang="fr-FR" sz="1600" dirty="0" smtClean="0">
              <a:latin typeface="Arial" charset="0"/>
              <a:cs typeface="Arial" charset="0"/>
            </a:endParaRPr>
          </a:p>
          <a:p>
            <a:pPr marL="1031875" lvl="1" indent="-457200">
              <a:lnSpc>
                <a:spcPct val="80000"/>
              </a:lnSpc>
              <a:spcBef>
                <a:spcPts val="1200"/>
              </a:spcBef>
              <a:buFont typeface="Wingdings" pitchFamily="2" charset="2"/>
              <a:buChar char="Ø"/>
              <a:defRPr/>
            </a:pPr>
            <a:endParaRPr lang="fr-FR" sz="1600" dirty="0" smtClean="0">
              <a:latin typeface="Arial" charset="0"/>
              <a:cs typeface="Arial" charset="0"/>
            </a:endParaRPr>
          </a:p>
          <a:p>
            <a:pPr marL="1031875" lvl="1" indent="-457200">
              <a:lnSpc>
                <a:spcPct val="80000"/>
              </a:lnSpc>
              <a:spcBef>
                <a:spcPts val="1200"/>
              </a:spcBef>
              <a:buFont typeface="Wingdings" pitchFamily="2" charset="2"/>
              <a:buChar char="Ø"/>
              <a:defRPr/>
            </a:pPr>
            <a:endParaRPr lang="fr-FR" sz="1600" dirty="0" smtClean="0">
              <a:latin typeface="Arial" charset="0"/>
              <a:cs typeface="Arial" charset="0"/>
            </a:endParaRPr>
          </a:p>
          <a:p>
            <a:pPr marL="1031875" lvl="1" indent="-457200">
              <a:lnSpc>
                <a:spcPct val="80000"/>
              </a:lnSpc>
              <a:spcBef>
                <a:spcPts val="1200"/>
              </a:spcBef>
              <a:buFont typeface="Wingdings" pitchFamily="2" charset="2"/>
              <a:buChar char="Ø"/>
              <a:defRPr/>
            </a:pPr>
            <a:endParaRPr lang="fr-FR" sz="1600" dirty="0" smtClean="0">
              <a:latin typeface="Arial" charset="0"/>
              <a:cs typeface="Arial" charset="0"/>
            </a:endParaRPr>
          </a:p>
          <a:p>
            <a:pPr marL="1031875" lvl="1" indent="-457200">
              <a:lnSpc>
                <a:spcPct val="80000"/>
              </a:lnSpc>
              <a:spcBef>
                <a:spcPts val="1200"/>
              </a:spcBef>
              <a:buFont typeface="Wingdings" pitchFamily="2" charset="2"/>
              <a:buChar char="Ø"/>
              <a:defRPr/>
            </a:pPr>
            <a:endParaRPr lang="fr-FR" sz="1600" dirty="0" smtClean="0">
              <a:latin typeface="Arial" charset="0"/>
              <a:cs typeface="Arial" charset="0"/>
            </a:endParaRPr>
          </a:p>
          <a:p>
            <a:pPr marL="1031875" lvl="1" indent="-457200">
              <a:lnSpc>
                <a:spcPct val="80000"/>
              </a:lnSpc>
              <a:spcBef>
                <a:spcPts val="1200"/>
              </a:spcBef>
              <a:buFont typeface="Wingdings" pitchFamily="2" charset="2"/>
              <a:buChar char="Ø"/>
              <a:defRPr/>
            </a:pPr>
            <a:r>
              <a:rPr lang="fr-FR" sz="1600" dirty="0" smtClean="0">
                <a:latin typeface="Arial" charset="0"/>
                <a:cs typeface="Arial" charset="0"/>
              </a:rPr>
              <a:t>Dons familiaux de sommes d’argent </a:t>
            </a:r>
            <a:r>
              <a:rPr lang="fr-FR" sz="1600" dirty="0" smtClean="0"/>
              <a:t>(exonérés à hauteur de 31.865 € en 2011 </a:t>
            </a:r>
            <a:r>
              <a:rPr lang="fr-FR" sz="1600" dirty="0" smtClean="0">
                <a:latin typeface="Arial" charset="0"/>
                <a:cs typeface="Arial" charset="0"/>
              </a:rPr>
              <a:t>et 2012)</a:t>
            </a:r>
          </a:p>
          <a:p>
            <a:pPr lvl="4" algn="just" eaLnBrk="1" hangingPunct="1">
              <a:defRPr/>
            </a:pPr>
            <a:r>
              <a:rPr lang="fr-FR" dirty="0" smtClean="0"/>
              <a:t>Possibilité de donner sans fiscalité à son enfant jusqu’à 80 ans</a:t>
            </a:r>
            <a:endParaRPr lang="fr-FR" sz="600" dirty="0" smtClean="0"/>
          </a:p>
          <a:p>
            <a:pPr lvl="4" algn="just" eaLnBrk="1" hangingPunct="1">
              <a:spcBef>
                <a:spcPts val="600"/>
              </a:spcBef>
              <a:defRPr/>
            </a:pPr>
            <a:r>
              <a:rPr lang="fr-FR" dirty="0" smtClean="0"/>
              <a:t>Possibilité de renouveler ces dons tous les 10 ans</a:t>
            </a:r>
            <a:endParaRPr lang="fr-FR" sz="14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dirty="0" smtClean="0">
              <a:solidFill>
                <a:schemeClr val="tx1"/>
              </a:solidFill>
            </a:endParaRPr>
          </a:p>
          <a:p>
            <a:pPr>
              <a:defRPr/>
            </a:pPr>
            <a:endParaRPr lang="fr-FR" dirty="0"/>
          </a:p>
        </p:txBody>
      </p:sp>
      <p:sp>
        <p:nvSpPr>
          <p:cNvPr id="15386"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32F79E7-1A17-47A8-8827-4723896E533C}" type="slidenum">
              <a:rPr lang="de-DE" smtClean="0">
                <a:latin typeface="Arial" charset="0"/>
                <a:cs typeface="Arial" charset="0"/>
              </a:rPr>
              <a:pPr fontAlgn="base">
                <a:spcBef>
                  <a:spcPct val="0"/>
                </a:spcBef>
                <a:spcAft>
                  <a:spcPct val="0"/>
                </a:spcAft>
              </a:pPr>
              <a:t>73</a:t>
            </a:fld>
            <a:endParaRPr lang="de-DE" smtClean="0">
              <a:latin typeface="Arial" charset="0"/>
              <a:cs typeface="Arial" charset="0"/>
            </a:endParaRPr>
          </a:p>
        </p:txBody>
      </p:sp>
      <p:sp>
        <p:nvSpPr>
          <p:cNvPr id="15387"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cxnSp>
        <p:nvCxnSpPr>
          <p:cNvPr id="12" name="Connecteur droit 11"/>
          <p:cNvCxnSpPr/>
          <p:nvPr/>
        </p:nvCxnSpPr>
        <p:spPr>
          <a:xfrm>
            <a:off x="857224" y="3429000"/>
            <a:ext cx="7643812" cy="1428750"/>
          </a:xfrm>
          <a:prstGeom prst="line">
            <a:avLst/>
          </a:prstGeom>
          <a:ln w="508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1000100" y="3429000"/>
            <a:ext cx="7715250" cy="1428750"/>
          </a:xfrm>
          <a:prstGeom prst="line">
            <a:avLst/>
          </a:prstGeom>
          <a:ln w="508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(5/8)</a:t>
            </a:r>
          </a:p>
        </p:txBody>
      </p:sp>
      <p:sp>
        <p:nvSpPr>
          <p:cNvPr id="3" name="Espace réservé du texte 2"/>
          <p:cNvSpPr>
            <a:spLocks noGrp="1"/>
          </p:cNvSpPr>
          <p:nvPr>
            <p:ph type="body" sz="quarter" idx="11"/>
          </p:nvPr>
        </p:nvSpPr>
        <p:spPr>
          <a:xfrm>
            <a:off x="519113" y="2022475"/>
            <a:ext cx="8196262" cy="4105275"/>
          </a:xfrm>
        </p:spPr>
        <p:txBody>
          <a:bodyPr/>
          <a:lstStyle/>
          <a:p>
            <a:pPr marL="1031875" lvl="1" indent="-457200">
              <a:lnSpc>
                <a:spcPct val="80000"/>
              </a:lnSpc>
              <a:buFont typeface="Wingdings" pitchFamily="2" charset="2"/>
              <a:buChar char="Ø"/>
              <a:defRPr/>
            </a:pPr>
            <a:endParaRPr lang="fr-FR" sz="1600" b="1" dirty="0" smtClean="0">
              <a:solidFill>
                <a:srgbClr val="FF0000"/>
              </a:solidFill>
            </a:endParaRPr>
          </a:p>
          <a:p>
            <a:pPr marL="1031875" lvl="1" indent="-457200">
              <a:lnSpc>
                <a:spcPct val="80000"/>
              </a:lnSpc>
              <a:buFont typeface="Wingdings" pitchFamily="2" charset="2"/>
              <a:buChar char="Ø"/>
              <a:defRPr/>
            </a:pPr>
            <a:r>
              <a:rPr lang="fr-FR" sz="1600" dirty="0" smtClean="0">
                <a:solidFill>
                  <a:schemeClr val="accent6"/>
                </a:solidFill>
              </a:rPr>
              <a:t>Augmentation des taux d’imposition : 5 % sur les deux tranches supérieures</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dirty="0" smtClean="0">
              <a:solidFill>
                <a:schemeClr val="tx1"/>
              </a:solidFill>
            </a:endParaRPr>
          </a:p>
          <a:p>
            <a:pPr>
              <a:defRPr/>
            </a:pP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9FB03A7-0324-4517-94AD-91606995D814}" type="slidenum">
              <a:rPr lang="de-DE" smtClean="0">
                <a:latin typeface="Arial" charset="0"/>
                <a:cs typeface="Arial" charset="0"/>
              </a:rPr>
              <a:pPr fontAlgn="base">
                <a:spcBef>
                  <a:spcPct val="0"/>
                </a:spcBef>
                <a:spcAft>
                  <a:spcPct val="0"/>
                </a:spcAft>
              </a:pPr>
              <a:t>74</a:t>
            </a:fld>
            <a:endParaRPr lang="de-DE" smtClean="0">
              <a:latin typeface="Arial" charset="0"/>
              <a:cs typeface="Arial" charset="0"/>
            </a:endParaRPr>
          </a:p>
        </p:txBody>
      </p:sp>
      <p:sp>
        <p:nvSpPr>
          <p:cNvPr id="16389"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graphicFrame>
        <p:nvGraphicFramePr>
          <p:cNvPr id="23" name="Tableau 22"/>
          <p:cNvGraphicFramePr>
            <a:graphicFrameLocks noGrp="1"/>
          </p:cNvGraphicFramePr>
          <p:nvPr/>
        </p:nvGraphicFramePr>
        <p:xfrm>
          <a:off x="1357313" y="3571875"/>
          <a:ext cx="6715170" cy="2786082"/>
        </p:xfrm>
        <a:graphic>
          <a:graphicData uri="http://schemas.openxmlformats.org/drawingml/2006/table">
            <a:tbl>
              <a:tblPr firstRow="1" bandRow="1">
                <a:tableStyleId>{5C22544A-7EE6-4342-B048-85BDC9FD1C3A}</a:tableStyleId>
              </a:tblPr>
              <a:tblGrid>
                <a:gridCol w="2238390"/>
                <a:gridCol w="2238390"/>
                <a:gridCol w="2238390"/>
              </a:tblGrid>
              <a:tr h="319781">
                <a:tc>
                  <a:txBody>
                    <a:bodyPr/>
                    <a:lstStyle/>
                    <a:p>
                      <a:pPr marL="0" algn="ctr" defTabSz="914400" rtl="0" eaLnBrk="1" latinLnBrk="0" hangingPunct="1"/>
                      <a:endParaRPr lang="fr-FR" sz="1200" b="1" kern="1200" dirty="0" smtClean="0">
                        <a:solidFill>
                          <a:schemeClr val="dk1"/>
                        </a:solidFill>
                        <a:latin typeface="Arial" pitchFamily="34" charset="0"/>
                        <a:ea typeface="+mn-ea"/>
                        <a:cs typeface="Arial" pitchFamily="34" charset="0"/>
                      </a:endParaRPr>
                    </a:p>
                  </a:txBody>
                  <a:tcPr/>
                </a:tc>
                <a:tc>
                  <a:txBody>
                    <a:bodyPr/>
                    <a:lstStyle/>
                    <a:p>
                      <a:pPr marL="0" algn="ctr" defTabSz="914400" rtl="0" eaLnBrk="1" latinLnBrk="0" hangingPunct="1"/>
                      <a:r>
                        <a:rPr lang="fr-FR" sz="1200" b="1" kern="1200" dirty="0" smtClean="0">
                          <a:solidFill>
                            <a:schemeClr val="bg1"/>
                          </a:solidFill>
                          <a:latin typeface="Arial" pitchFamily="34" charset="0"/>
                          <a:ea typeface="+mn-ea"/>
                          <a:cs typeface="Arial" pitchFamily="34" charset="0"/>
                        </a:rPr>
                        <a:t>Avant</a:t>
                      </a:r>
                    </a:p>
                  </a:txBody>
                  <a:tcPr/>
                </a:tc>
                <a:tc>
                  <a:txBody>
                    <a:bodyPr/>
                    <a:lstStyle/>
                    <a:p>
                      <a:pPr marL="0" algn="ctr" defTabSz="914400" rtl="0" eaLnBrk="1" latinLnBrk="0" hangingPunct="1"/>
                      <a:r>
                        <a:rPr lang="fr-FR" sz="1200" b="1" kern="1200" dirty="0" smtClean="0">
                          <a:solidFill>
                            <a:schemeClr val="bg1"/>
                          </a:solidFill>
                          <a:latin typeface="Arial" pitchFamily="34" charset="0"/>
                          <a:ea typeface="+mn-ea"/>
                          <a:cs typeface="Arial" pitchFamily="34" charset="0"/>
                        </a:rPr>
                        <a:t>Après</a:t>
                      </a:r>
                    </a:p>
                  </a:txBody>
                  <a:tcPr/>
                </a:tc>
              </a:tr>
              <a:tr h="319781">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Moins</a:t>
                      </a:r>
                      <a:r>
                        <a:rPr lang="fr-FR" sz="1200" b="1" kern="1200" baseline="0" dirty="0" smtClean="0">
                          <a:solidFill>
                            <a:schemeClr val="dk1"/>
                          </a:solidFill>
                          <a:latin typeface="Arial" pitchFamily="34" charset="0"/>
                          <a:ea typeface="+mn-ea"/>
                          <a:cs typeface="Arial" pitchFamily="34" charset="0"/>
                        </a:rPr>
                        <a:t> de 8.072 €</a:t>
                      </a:r>
                      <a:endParaRPr lang="fr-FR" sz="1200" b="1" kern="1200" dirty="0" smtClean="0">
                        <a:solidFill>
                          <a:schemeClr val="dk1"/>
                        </a:solidFill>
                        <a:latin typeface="Arial" pitchFamily="34" charset="0"/>
                        <a:ea typeface="+mn-ea"/>
                        <a:cs typeface="Arial" pitchFamily="34" charset="0"/>
                      </a:endParaRPr>
                    </a:p>
                  </a:txBody>
                  <a:tcPr/>
                </a:tc>
                <a:tc gridSpan="2">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5 %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9781">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De 8.072 </a:t>
                      </a:r>
                      <a:r>
                        <a:rPr lang="fr-FR" sz="1200" b="1" kern="1200" baseline="0" dirty="0" smtClean="0">
                          <a:solidFill>
                            <a:schemeClr val="dk1"/>
                          </a:solidFill>
                          <a:latin typeface="Arial" pitchFamily="34" charset="0"/>
                          <a:ea typeface="+mn-ea"/>
                          <a:cs typeface="Arial" pitchFamily="34" charset="0"/>
                        </a:rPr>
                        <a:t>€ à 15.932 €</a:t>
                      </a:r>
                      <a:endParaRPr lang="fr-FR" sz="1200" b="1" kern="1200" dirty="0" smtClean="0">
                        <a:solidFill>
                          <a:schemeClr val="dk1"/>
                        </a:solidFill>
                        <a:latin typeface="Arial" pitchFamily="34" charset="0"/>
                        <a:ea typeface="+mn-ea"/>
                        <a:cs typeface="Arial"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dk1"/>
                          </a:solidFill>
                          <a:latin typeface="Arial" pitchFamily="34" charset="0"/>
                          <a:ea typeface="+mn-ea"/>
                          <a:cs typeface="Arial" pitchFamily="34" charset="0"/>
                        </a:rPr>
                        <a:t>10%</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kern="1200" dirty="0" smtClean="0">
                        <a:solidFill>
                          <a:schemeClr val="dk1"/>
                        </a:solidFill>
                        <a:latin typeface="Arial" pitchFamily="34" charset="0"/>
                        <a:ea typeface="+mn-ea"/>
                        <a:cs typeface="Arial" pitchFamily="34" charset="0"/>
                      </a:endParaRPr>
                    </a:p>
                  </a:txBody>
                  <a:tcPr/>
                </a:tc>
              </a:tr>
              <a:tr h="319781">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De 15.932 </a:t>
                      </a:r>
                      <a:r>
                        <a:rPr lang="fr-FR" sz="1200" b="1" kern="1200" baseline="0" dirty="0" smtClean="0">
                          <a:solidFill>
                            <a:schemeClr val="dk1"/>
                          </a:solidFill>
                          <a:latin typeface="Arial" pitchFamily="34" charset="0"/>
                          <a:ea typeface="+mn-ea"/>
                          <a:cs typeface="Arial" pitchFamily="34" charset="0"/>
                        </a:rPr>
                        <a:t>€ à 31.865 €</a:t>
                      </a:r>
                      <a:endParaRPr lang="fr-FR" sz="1200" b="1" kern="1200" dirty="0" smtClean="0">
                        <a:solidFill>
                          <a:schemeClr val="dk1"/>
                        </a:solidFill>
                        <a:latin typeface="Arial" pitchFamily="34" charset="0"/>
                        <a:ea typeface="+mn-ea"/>
                        <a:cs typeface="Arial" pitchFamily="34" charset="0"/>
                      </a:endParaRPr>
                    </a:p>
                  </a:txBody>
                  <a:tcPr/>
                </a:tc>
                <a:tc gridSpan="2">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15 %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9781">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De 31.865 </a:t>
                      </a:r>
                      <a:r>
                        <a:rPr lang="fr-FR" sz="1200" b="1" kern="1200" baseline="0" dirty="0" smtClean="0">
                          <a:solidFill>
                            <a:schemeClr val="dk1"/>
                          </a:solidFill>
                          <a:latin typeface="Arial" pitchFamily="34" charset="0"/>
                          <a:ea typeface="+mn-ea"/>
                          <a:cs typeface="Arial" pitchFamily="34" charset="0"/>
                        </a:rPr>
                        <a:t>€</a:t>
                      </a:r>
                      <a:r>
                        <a:rPr lang="fr-FR" sz="1200" b="1" kern="1200" dirty="0" smtClean="0">
                          <a:solidFill>
                            <a:schemeClr val="dk1"/>
                          </a:solidFill>
                          <a:latin typeface="Arial" pitchFamily="34" charset="0"/>
                          <a:ea typeface="+mn-ea"/>
                          <a:cs typeface="Arial" pitchFamily="34" charset="0"/>
                        </a:rPr>
                        <a:t> à 552.324 </a:t>
                      </a:r>
                      <a:r>
                        <a:rPr lang="fr-FR" sz="1200" b="1" kern="1200" baseline="0" dirty="0" smtClean="0">
                          <a:solidFill>
                            <a:schemeClr val="dk1"/>
                          </a:solidFill>
                          <a:latin typeface="Arial" pitchFamily="34" charset="0"/>
                          <a:ea typeface="+mn-ea"/>
                          <a:cs typeface="Arial" pitchFamily="34" charset="0"/>
                        </a:rPr>
                        <a:t>€</a:t>
                      </a:r>
                      <a:endParaRPr lang="fr-FR" sz="1200" b="1" kern="1200" dirty="0" smtClean="0">
                        <a:solidFill>
                          <a:schemeClr val="dk1"/>
                        </a:solidFill>
                        <a:latin typeface="Arial" pitchFamily="34" charset="0"/>
                        <a:ea typeface="+mn-ea"/>
                        <a:cs typeface="Arial" pitchFamily="34" charset="0"/>
                      </a:endParaRPr>
                    </a:p>
                  </a:txBody>
                  <a:tcPr/>
                </a:tc>
                <a:tc gridSpan="2">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20 %</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319781">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552.324 </a:t>
                      </a:r>
                      <a:r>
                        <a:rPr lang="fr-FR" sz="1200" b="1" kern="1200" baseline="0" dirty="0" smtClean="0">
                          <a:solidFill>
                            <a:schemeClr val="dk1"/>
                          </a:solidFill>
                          <a:latin typeface="Arial" pitchFamily="34" charset="0"/>
                          <a:ea typeface="+mn-ea"/>
                          <a:cs typeface="Arial" pitchFamily="34" charset="0"/>
                        </a:rPr>
                        <a:t>€</a:t>
                      </a:r>
                      <a:r>
                        <a:rPr lang="fr-FR" sz="1200" b="1" kern="1200" dirty="0" smtClean="0">
                          <a:solidFill>
                            <a:schemeClr val="dk1"/>
                          </a:solidFill>
                          <a:latin typeface="Arial" pitchFamily="34" charset="0"/>
                          <a:ea typeface="+mn-ea"/>
                          <a:cs typeface="Arial" pitchFamily="34" charset="0"/>
                        </a:rPr>
                        <a:t> à 902.838 </a:t>
                      </a:r>
                      <a:r>
                        <a:rPr lang="fr-FR" sz="1200" b="1" kern="1200" baseline="0" dirty="0" smtClean="0">
                          <a:solidFill>
                            <a:schemeClr val="dk1"/>
                          </a:solidFill>
                          <a:latin typeface="Arial" pitchFamily="34" charset="0"/>
                          <a:ea typeface="+mn-ea"/>
                          <a:cs typeface="Arial" pitchFamily="34" charset="0"/>
                        </a:rPr>
                        <a:t>€</a:t>
                      </a:r>
                      <a:endParaRPr lang="fr-FR" sz="1200" b="1" kern="1200" dirty="0" smtClean="0">
                        <a:solidFill>
                          <a:schemeClr val="dk1"/>
                        </a:solidFill>
                        <a:latin typeface="Arial" pitchFamily="34" charset="0"/>
                        <a:ea typeface="+mn-ea"/>
                        <a:cs typeface="Arial" pitchFamily="34" charset="0"/>
                      </a:endParaRPr>
                    </a:p>
                  </a:txBody>
                  <a:tcPr/>
                </a:tc>
                <a:tc gridSpan="2">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30%</a:t>
                      </a:r>
                    </a:p>
                  </a:txBody>
                  <a:tcPr/>
                </a:tc>
                <a:tc hMerge="1">
                  <a:txBody>
                    <a:bodyPr/>
                    <a:lstStyle/>
                    <a:p>
                      <a:pPr marL="0" algn="ctr" defTabSz="914400" rtl="0" eaLnBrk="1" latinLnBrk="0" hangingPunct="1"/>
                      <a:endParaRPr lang="fr-FR" sz="1400" b="1" kern="1200" dirty="0" smtClean="0">
                        <a:solidFill>
                          <a:schemeClr val="dk1"/>
                        </a:solidFill>
                        <a:latin typeface="Arial" pitchFamily="34" charset="0"/>
                        <a:ea typeface="+mn-ea"/>
                        <a:cs typeface="Arial" pitchFamily="34" charset="0"/>
                      </a:endParaRPr>
                    </a:p>
                  </a:txBody>
                  <a:tcPr/>
                </a:tc>
              </a:tr>
              <a:tr h="404739">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902.838 </a:t>
                      </a:r>
                      <a:r>
                        <a:rPr lang="fr-FR" sz="1200" b="1" kern="1200" baseline="0" dirty="0" smtClean="0">
                          <a:solidFill>
                            <a:schemeClr val="dk1"/>
                          </a:solidFill>
                          <a:latin typeface="Arial" pitchFamily="34" charset="0"/>
                          <a:ea typeface="+mn-ea"/>
                          <a:cs typeface="Arial" pitchFamily="34" charset="0"/>
                        </a:rPr>
                        <a:t>€</a:t>
                      </a:r>
                      <a:r>
                        <a:rPr lang="fr-FR" sz="1200" b="1" kern="1200" dirty="0" smtClean="0">
                          <a:solidFill>
                            <a:schemeClr val="dk1"/>
                          </a:solidFill>
                          <a:latin typeface="Arial" pitchFamily="34" charset="0"/>
                          <a:ea typeface="+mn-ea"/>
                          <a:cs typeface="Arial" pitchFamily="34" charset="0"/>
                        </a:rPr>
                        <a:t> à 1.805.677 </a:t>
                      </a:r>
                      <a:r>
                        <a:rPr lang="fr-FR" sz="1200" b="1" kern="1200" baseline="0" dirty="0" smtClean="0">
                          <a:solidFill>
                            <a:schemeClr val="dk1"/>
                          </a:solidFill>
                          <a:latin typeface="Arial" pitchFamily="34" charset="0"/>
                          <a:ea typeface="+mn-ea"/>
                          <a:cs typeface="Arial" pitchFamily="34" charset="0"/>
                        </a:rPr>
                        <a:t>€</a:t>
                      </a:r>
                      <a:endParaRPr lang="fr-FR" sz="1200" b="1" kern="1200" dirty="0" smtClean="0">
                        <a:solidFill>
                          <a:schemeClr val="dk1"/>
                        </a:solidFill>
                        <a:latin typeface="Arial" pitchFamily="34" charset="0"/>
                        <a:ea typeface="+mn-ea"/>
                        <a:cs typeface="Arial" pitchFamily="34" charset="0"/>
                      </a:endParaRPr>
                    </a:p>
                  </a:txBody>
                  <a:tcPr/>
                </a:tc>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accent6"/>
                          </a:solidFill>
                          <a:latin typeface="Arial" pitchFamily="34" charset="0"/>
                          <a:ea typeface="+mn-ea"/>
                          <a:cs typeface="Arial" pitchFamily="34" charset="0"/>
                        </a:rPr>
                        <a:t>40 %</a:t>
                      </a:r>
                    </a:p>
                  </a:txBody>
                  <a:tcPr/>
                </a:tc>
              </a:tr>
              <a:tr h="462657">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Plus de 1.807.677 </a:t>
                      </a:r>
                      <a:r>
                        <a:rPr lang="fr-FR" sz="1200" b="1" kern="1200" baseline="0" dirty="0" smtClean="0">
                          <a:solidFill>
                            <a:schemeClr val="dk1"/>
                          </a:solidFill>
                          <a:latin typeface="Arial" pitchFamily="34" charset="0"/>
                          <a:ea typeface="+mn-ea"/>
                          <a:cs typeface="Arial" pitchFamily="34" charset="0"/>
                        </a:rPr>
                        <a:t>€</a:t>
                      </a:r>
                      <a:endParaRPr lang="fr-FR" sz="1200" b="1" kern="1200" dirty="0" smtClean="0">
                        <a:solidFill>
                          <a:schemeClr val="dk1"/>
                        </a:solidFill>
                        <a:latin typeface="Arial" pitchFamily="34" charset="0"/>
                        <a:ea typeface="+mn-ea"/>
                        <a:cs typeface="Arial" pitchFamily="34" charset="0"/>
                      </a:endParaRPr>
                    </a:p>
                  </a:txBody>
                  <a:tcPr/>
                </a:tc>
                <a:tc>
                  <a:txBody>
                    <a:bodyPr/>
                    <a:lstStyle/>
                    <a:p>
                      <a:pPr marL="0" algn="ctr" defTabSz="914400" rtl="0" eaLnBrk="1" latinLnBrk="0" hangingPunct="1"/>
                      <a:r>
                        <a:rPr lang="fr-FR" sz="1200" b="1" kern="1200" dirty="0" smtClean="0">
                          <a:solidFill>
                            <a:schemeClr val="dk1"/>
                          </a:solidFill>
                          <a:latin typeface="Arial" pitchFamily="34" charset="0"/>
                          <a:ea typeface="+mn-ea"/>
                          <a:cs typeface="Arial" pitchFamily="34" charset="0"/>
                        </a:rPr>
                        <a:t>40 %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accent6"/>
                          </a:solidFill>
                          <a:latin typeface="Arial" pitchFamily="34" charset="0"/>
                          <a:ea typeface="+mn-ea"/>
                          <a:cs typeface="Arial" pitchFamily="34" charset="0"/>
                        </a:rPr>
                        <a:t>45 %</a:t>
                      </a:r>
                    </a:p>
                  </a:txBody>
                  <a:tcPr/>
                </a:tc>
              </a:tr>
            </a:tbl>
          </a:graphicData>
        </a:graphic>
      </p:graphicFrame>
      <p:sp>
        <p:nvSpPr>
          <p:cNvPr id="24" name="Flèche droite rayée 23"/>
          <p:cNvSpPr/>
          <p:nvPr/>
        </p:nvSpPr>
        <p:spPr>
          <a:xfrm>
            <a:off x="5572125" y="5500688"/>
            <a:ext cx="928688" cy="285750"/>
          </a:xfrm>
          <a:prstGeom prst="striped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lèche droite rayée 30"/>
          <p:cNvSpPr/>
          <p:nvPr/>
        </p:nvSpPr>
        <p:spPr>
          <a:xfrm>
            <a:off x="5572125" y="5929313"/>
            <a:ext cx="928688" cy="285750"/>
          </a:xfrm>
          <a:prstGeom prst="striped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426" name="ZoneTexte 31"/>
          <p:cNvSpPr txBox="1">
            <a:spLocks noChangeArrowheads="1"/>
          </p:cNvSpPr>
          <p:nvPr/>
        </p:nvSpPr>
        <p:spPr bwMode="auto">
          <a:xfrm>
            <a:off x="2071688" y="3071813"/>
            <a:ext cx="5572125" cy="338137"/>
          </a:xfrm>
          <a:prstGeom prst="rect">
            <a:avLst/>
          </a:prstGeom>
          <a:noFill/>
          <a:ln w="9525">
            <a:noFill/>
            <a:miter lim="800000"/>
            <a:headEnd/>
            <a:tailEnd/>
          </a:ln>
        </p:spPr>
        <p:txBody>
          <a:bodyPr>
            <a:spAutoFit/>
          </a:bodyPr>
          <a:lstStyle/>
          <a:p>
            <a:pPr algn="ctr"/>
            <a:r>
              <a:rPr lang="fr-FR" sz="1600" b="1" u="sng"/>
              <a:t>Barème des droits en ligne directe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(6/8)</a:t>
            </a:r>
          </a:p>
        </p:txBody>
      </p:sp>
      <p:sp>
        <p:nvSpPr>
          <p:cNvPr id="3"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 typeface="Symbol" pitchFamily="18" charset="2"/>
              <a:buNone/>
              <a:defRPr/>
            </a:pPr>
            <a:r>
              <a:rPr lang="fr-FR" sz="1600" u="sng" dirty="0" smtClean="0">
                <a:latin typeface="Arial" charset="0"/>
                <a:cs typeface="Arial" charset="0"/>
              </a:rPr>
              <a:t>Comparatif pré et post réforme</a:t>
            </a:r>
          </a:p>
          <a:p>
            <a:pPr marL="1031875" lvl="1" indent="-457200">
              <a:lnSpc>
                <a:spcPct val="80000"/>
              </a:lnSpc>
              <a:buFont typeface="Wingdings" pitchFamily="2" charset="2"/>
              <a:buChar char="Ø"/>
              <a:defRPr/>
            </a:pPr>
            <a:r>
              <a:rPr lang="fr-FR" sz="1600" dirty="0" smtClean="0"/>
              <a:t>Fiscalité comparée pour une donation en pleine propriété avant ou après la réforme (donateur âgé de moins de 70 ans) : un surcoût pour toutes les transmissions et une forte augmentation dès 1.000.000 €</a:t>
            </a:r>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Wingdings" pitchFamily="2" charset="2"/>
              <a:buChar char="Ø"/>
              <a:defRPr/>
            </a:pPr>
            <a:endParaRPr lang="fr-FR" sz="1600" dirty="0" smtClean="0"/>
          </a:p>
          <a:p>
            <a:pPr marL="1031875" lvl="1" indent="-457200">
              <a:lnSpc>
                <a:spcPct val="80000"/>
              </a:lnSpc>
              <a:buFont typeface="Arial" pitchFamily="34" charset="0"/>
              <a:buNone/>
              <a:defRPr/>
            </a:pPr>
            <a:endParaRPr lang="fr-FR" sz="1600" dirty="0" smtClean="0"/>
          </a:p>
          <a:p>
            <a:pPr marL="1031875" lvl="1" indent="-457200">
              <a:lnSpc>
                <a:spcPct val="80000"/>
              </a:lnSpc>
              <a:buFont typeface="Arial" pitchFamily="34" charset="0"/>
              <a:buNone/>
              <a:defRPr/>
            </a:pPr>
            <a:endParaRPr lang="fr-FR" dirty="0" smtClean="0">
              <a:solidFill>
                <a:schemeClr val="tx1"/>
              </a:solidFill>
            </a:endParaRPr>
          </a:p>
          <a:p>
            <a:pPr>
              <a:defRPr/>
            </a:pPr>
            <a:endParaRPr lang="fr-FR" dirty="0"/>
          </a:p>
        </p:txBody>
      </p:sp>
      <p:sp>
        <p:nvSpPr>
          <p:cNvPr id="18436"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C1E8A31-6989-4F06-9F5E-987E28E6B49D}" type="slidenum">
              <a:rPr lang="de-DE" smtClean="0">
                <a:latin typeface="Arial" charset="0"/>
                <a:cs typeface="Arial" charset="0"/>
              </a:rPr>
              <a:pPr fontAlgn="base">
                <a:spcBef>
                  <a:spcPct val="0"/>
                </a:spcBef>
                <a:spcAft>
                  <a:spcPct val="0"/>
                </a:spcAft>
              </a:pPr>
              <a:t>75</a:t>
            </a:fld>
            <a:endParaRPr lang="de-DE" smtClean="0">
              <a:latin typeface="Arial" charset="0"/>
              <a:cs typeface="Arial" charset="0"/>
            </a:endParaRPr>
          </a:p>
        </p:txBody>
      </p:sp>
      <p:sp>
        <p:nvSpPr>
          <p:cNvPr id="18437"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graphicFrame>
        <p:nvGraphicFramePr>
          <p:cNvPr id="10" name="Graphique 9"/>
          <p:cNvGraphicFramePr>
            <a:graphicFrameLocks/>
          </p:cNvGraphicFramePr>
          <p:nvPr/>
        </p:nvGraphicFramePr>
        <p:xfrm>
          <a:off x="428596" y="3143248"/>
          <a:ext cx="8429684" cy="32147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(7/8)</a:t>
            </a:r>
          </a:p>
        </p:txBody>
      </p:sp>
      <p:sp>
        <p:nvSpPr>
          <p:cNvPr id="21507"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 typeface="Symbol" pitchFamily="18" charset="2"/>
              <a:buNone/>
            </a:pPr>
            <a:r>
              <a:rPr lang="fr-FR" sz="1600" u="sng" dirty="0" smtClean="0">
                <a:latin typeface="Arial" charset="0"/>
                <a:cs typeface="Arial" charset="0"/>
              </a:rPr>
              <a:t>Post  LFR2011 : que faire ? </a:t>
            </a:r>
          </a:p>
          <a:p>
            <a:pPr marL="457200" indent="-457200">
              <a:lnSpc>
                <a:spcPct val="90000"/>
              </a:lnSpc>
              <a:buFontTx/>
              <a:buAutoNum type="arabicPeriod" startAt="4"/>
            </a:pPr>
            <a:endParaRPr lang="fr-FR" sz="800" dirty="0" smtClean="0">
              <a:solidFill>
                <a:schemeClr val="tx1"/>
              </a:solidFill>
              <a:latin typeface="Arial" charset="0"/>
              <a:cs typeface="Arial" charset="0"/>
            </a:endParaRPr>
          </a:p>
          <a:p>
            <a:pPr marL="1031875" lvl="1" indent="-457200">
              <a:lnSpc>
                <a:spcPct val="80000"/>
              </a:lnSpc>
              <a:buFont typeface="Wingdings" pitchFamily="2" charset="2"/>
              <a:buChar char="Ø"/>
            </a:pPr>
            <a:r>
              <a:rPr lang="fr-FR" dirty="0" smtClean="0">
                <a:latin typeface="Arial" charset="0"/>
                <a:cs typeface="Arial" charset="0"/>
              </a:rPr>
              <a:t>Les mauvaises réponses :</a:t>
            </a:r>
          </a:p>
          <a:p>
            <a:pPr marL="1031875" lvl="1" indent="-457200" algn="just">
              <a:lnSpc>
                <a:spcPct val="80000"/>
              </a:lnSpc>
              <a:buFont typeface="Arial" charset="0"/>
              <a:buNone/>
            </a:pPr>
            <a:endParaRPr lang="fr-FR" dirty="0" smtClean="0">
              <a:latin typeface="Arial" charset="0"/>
              <a:cs typeface="Arial" charset="0"/>
            </a:endParaRPr>
          </a:p>
          <a:p>
            <a:pPr marL="1283875" lvl="2" indent="-457200" algn="just">
              <a:lnSpc>
                <a:spcPct val="80000"/>
              </a:lnSpc>
              <a:buFont typeface="Arial" pitchFamily="34" charset="0"/>
              <a:buChar char="•"/>
            </a:pPr>
            <a:r>
              <a:rPr lang="fr-FR" dirty="0" smtClean="0">
                <a:latin typeface="Arial" charset="0"/>
                <a:cs typeface="Arial" charset="0"/>
              </a:rPr>
              <a:t>Donations déguisées en ventes (très contrôlées par l’administration et ayant fait l’objet de 5 avis du CADF en 2010 n°2010-07 ; 2010-04 ; 2010-05 ; 2010-06 et 2010-09 BOI N° 41 du 9 mai 2011)</a:t>
            </a:r>
          </a:p>
          <a:p>
            <a:pPr marL="1283875" lvl="2" indent="-457200" algn="just">
              <a:lnSpc>
                <a:spcPct val="80000"/>
              </a:lnSpc>
              <a:buFont typeface="Arial" pitchFamily="34" charset="0"/>
              <a:buChar char="•"/>
            </a:pPr>
            <a:endParaRPr lang="fr-FR" dirty="0" smtClean="0">
              <a:latin typeface="Arial" charset="0"/>
              <a:cs typeface="Arial" charset="0"/>
            </a:endParaRPr>
          </a:p>
          <a:p>
            <a:pPr marL="1283875" lvl="2" indent="-457200" algn="just">
              <a:lnSpc>
                <a:spcPct val="80000"/>
              </a:lnSpc>
              <a:buFont typeface="Arial" pitchFamily="34" charset="0"/>
              <a:buChar char="•"/>
            </a:pPr>
            <a:r>
              <a:rPr lang="fr-FR" dirty="0" smtClean="0">
                <a:latin typeface="Arial" charset="0"/>
                <a:cs typeface="Arial" charset="0"/>
              </a:rPr>
              <a:t>Démembrements de propriété présumés fictifs (CGI art 751)</a:t>
            </a:r>
          </a:p>
        </p:txBody>
      </p:sp>
      <p:sp>
        <p:nvSpPr>
          <p:cNvPr id="2150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E05A32C-8354-466B-AB47-2A6DDEA71AE1}" type="slidenum">
              <a:rPr lang="de-DE" smtClean="0">
                <a:latin typeface="Arial" charset="0"/>
                <a:cs typeface="Arial" charset="0"/>
              </a:rPr>
              <a:pPr fontAlgn="base">
                <a:spcBef>
                  <a:spcPct val="0"/>
                </a:spcBef>
                <a:spcAft>
                  <a:spcPct val="0"/>
                </a:spcAft>
              </a:pPr>
              <a:t>76</a:t>
            </a:fld>
            <a:endParaRPr lang="de-DE" smtClean="0">
              <a:latin typeface="Arial" charset="0"/>
              <a:cs typeface="Arial" charset="0"/>
            </a:endParaRPr>
          </a:p>
        </p:txBody>
      </p:sp>
      <p:sp>
        <p:nvSpPr>
          <p:cNvPr id="21509" name="Espace réservé du pied de page 3"/>
          <p:cNvSpPr>
            <a:spLocks noGrp="1"/>
          </p:cNvSpPr>
          <p:nvPr>
            <p:ph type="ftr" sz="quarter" idx="12"/>
          </p:nvPr>
        </p:nvSpPr>
        <p:spPr bwMode="auto">
          <a:noFill/>
          <a:ln>
            <a:miter lim="800000"/>
            <a:headEnd/>
            <a:tailEnd/>
          </a:ln>
        </p:spPr>
        <p:txBody>
          <a:bodyPr/>
          <a:lstStyle/>
          <a:p>
            <a:r>
              <a:rPr lang="fr-FR" dirty="0" smtClean="0"/>
              <a:t>Réforme de la fiscalité patrimoniale</a:t>
            </a:r>
            <a:endParaRPr lang="de-DE"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1.  Donations et successions : nouvelle donne fiscale (8/8)</a:t>
            </a:r>
          </a:p>
        </p:txBody>
      </p:sp>
      <p:sp>
        <p:nvSpPr>
          <p:cNvPr id="22531" name="Espace réservé du texte 2"/>
          <p:cNvSpPr>
            <a:spLocks noGrp="1"/>
          </p:cNvSpPr>
          <p:nvPr>
            <p:ph type="body" sz="quarter" idx="11"/>
          </p:nvPr>
        </p:nvSpPr>
        <p:spPr>
          <a:xfrm>
            <a:off x="519113" y="2022475"/>
            <a:ext cx="8196262" cy="4105275"/>
          </a:xfrm>
        </p:spPr>
        <p:txBody>
          <a:bodyPr/>
          <a:lstStyle/>
          <a:p>
            <a:pPr marL="457200" indent="-457200">
              <a:lnSpc>
                <a:spcPct val="90000"/>
              </a:lnSpc>
              <a:buFont typeface="Symbol" pitchFamily="18" charset="2"/>
              <a:buNone/>
            </a:pPr>
            <a:r>
              <a:rPr lang="fr-FR" sz="1600" u="sng" dirty="0" smtClean="0">
                <a:latin typeface="Arial" charset="0"/>
                <a:cs typeface="Arial" charset="0"/>
              </a:rPr>
              <a:t>Post LFR2011 : que faire ? ANTICIPER !</a:t>
            </a:r>
          </a:p>
          <a:p>
            <a:pPr marL="457200" indent="-457200">
              <a:lnSpc>
                <a:spcPct val="90000"/>
              </a:lnSpc>
              <a:buFontTx/>
              <a:buAutoNum type="arabicPeriod" startAt="4"/>
            </a:pPr>
            <a:endParaRPr lang="fr-FR" sz="800" dirty="0" smtClean="0">
              <a:solidFill>
                <a:schemeClr val="tx1"/>
              </a:solidFill>
              <a:latin typeface="Arial" charset="0"/>
              <a:cs typeface="Arial" charset="0"/>
            </a:endParaRPr>
          </a:p>
          <a:p>
            <a:pPr marL="1031875" lvl="1" indent="-457200">
              <a:lnSpc>
                <a:spcPct val="80000"/>
              </a:lnSpc>
              <a:buFont typeface="Wingdings" pitchFamily="2" charset="2"/>
              <a:buChar char="Ø"/>
            </a:pPr>
            <a:r>
              <a:rPr lang="fr-FR" dirty="0" smtClean="0">
                <a:latin typeface="Arial" charset="0"/>
                <a:cs typeface="Arial" charset="0"/>
              </a:rPr>
              <a:t>Les bonnes réponses : quelques pistes :</a:t>
            </a:r>
          </a:p>
          <a:p>
            <a:pPr marL="1031875" lvl="1" indent="-457200">
              <a:lnSpc>
                <a:spcPct val="80000"/>
              </a:lnSpc>
              <a:buFont typeface="Wingdings" pitchFamily="2" charset="2"/>
              <a:buChar char="Ø"/>
            </a:pPr>
            <a:endParaRPr lang="fr-FR" dirty="0" smtClean="0">
              <a:latin typeface="Arial" charset="0"/>
              <a:cs typeface="Arial" charset="0"/>
            </a:endParaRPr>
          </a:p>
          <a:p>
            <a:pPr marL="1283875" lvl="2" indent="-457200">
              <a:lnSpc>
                <a:spcPct val="80000"/>
              </a:lnSpc>
              <a:buFont typeface="Arial" pitchFamily="34" charset="0"/>
              <a:buChar char="•"/>
            </a:pPr>
            <a:r>
              <a:rPr lang="fr-FR" dirty="0" smtClean="0">
                <a:latin typeface="Arial" charset="0"/>
                <a:cs typeface="Arial" charset="0"/>
              </a:rPr>
              <a:t>Commencer à transmettre encore plus tôt, tous les dix ans</a:t>
            </a:r>
          </a:p>
          <a:p>
            <a:pPr marL="1283875" lvl="2" indent="-457200">
              <a:lnSpc>
                <a:spcPct val="80000"/>
              </a:lnSpc>
              <a:buFont typeface="Arial" pitchFamily="34" charset="0"/>
              <a:buChar char="•"/>
            </a:pPr>
            <a:r>
              <a:rPr lang="fr-FR" dirty="0" smtClean="0">
                <a:latin typeface="Arial" charset="0"/>
                <a:cs typeface="Arial" charset="0"/>
              </a:rPr>
              <a:t>Prise en charge des frais droits par le donateur : fiscalement ce n’est pas un avantage imposable </a:t>
            </a:r>
          </a:p>
          <a:p>
            <a:pPr marL="1283875" lvl="2" indent="-457200">
              <a:lnSpc>
                <a:spcPct val="80000"/>
              </a:lnSpc>
              <a:buFont typeface="Arial" pitchFamily="34" charset="0"/>
              <a:buChar char="•"/>
            </a:pPr>
            <a:r>
              <a:rPr lang="fr-FR" dirty="0" smtClean="0">
                <a:latin typeface="Arial" charset="0"/>
                <a:cs typeface="Arial" charset="0"/>
              </a:rPr>
              <a:t>Profiter de la décote pour réserve d’usufruit en réalisant des donations en nue-propriété alors que le donateur est encore jeune (décote de 50 % avant 61 ans, 40 % avant 71 ans)</a:t>
            </a:r>
          </a:p>
          <a:p>
            <a:pPr marL="1283875" lvl="2" indent="-457200">
              <a:lnSpc>
                <a:spcPct val="80000"/>
              </a:lnSpc>
              <a:buFont typeface="Arial" pitchFamily="34" charset="0"/>
              <a:buChar char="•"/>
            </a:pPr>
            <a:r>
              <a:rPr lang="fr-FR" dirty="0" smtClean="0">
                <a:latin typeface="Arial" charset="0"/>
                <a:cs typeface="Arial" charset="0"/>
              </a:rPr>
              <a:t>Donner des biens grevés de dettes (déductibilité de la dette ayant financé l’acquisition des biens donnés) </a:t>
            </a:r>
          </a:p>
          <a:p>
            <a:pPr marL="1283875" lvl="2" indent="-457200">
              <a:lnSpc>
                <a:spcPct val="80000"/>
              </a:lnSpc>
              <a:buFont typeface="Arial" pitchFamily="34" charset="0"/>
              <a:buChar char="•"/>
            </a:pPr>
            <a:r>
              <a:rPr lang="fr-FR" dirty="0" smtClean="0">
                <a:latin typeface="Arial" charset="0"/>
                <a:cs typeface="Arial" charset="0"/>
              </a:rPr>
              <a:t>Opérations à effet de levier : faire participer ses enfants</a:t>
            </a:r>
          </a:p>
          <a:p>
            <a:pPr marL="1283875" lvl="2" indent="-457200">
              <a:lnSpc>
                <a:spcPct val="80000"/>
              </a:lnSpc>
              <a:buFont typeface="Arial" pitchFamily="34" charset="0"/>
              <a:buChar char="•"/>
            </a:pPr>
            <a:r>
              <a:rPr lang="fr-FR" dirty="0" smtClean="0">
                <a:latin typeface="Arial" charset="0"/>
                <a:cs typeface="Arial" charset="0"/>
              </a:rPr>
              <a:t>Penser à donner des titres / de l’immobilier avec fortes +values latentes</a:t>
            </a:r>
          </a:p>
          <a:p>
            <a:pPr marL="1283875" lvl="2" indent="-457200">
              <a:lnSpc>
                <a:spcPct val="80000"/>
              </a:lnSpc>
              <a:buFont typeface="Arial" pitchFamily="34" charset="0"/>
              <a:buChar char="•"/>
            </a:pPr>
            <a:r>
              <a:rPr lang="fr-FR" dirty="0" smtClean="0">
                <a:latin typeface="Arial" charset="0"/>
                <a:cs typeface="Arial" charset="0"/>
              </a:rPr>
              <a:t>L’assurance-vie …</a:t>
            </a:r>
          </a:p>
        </p:txBody>
      </p:sp>
      <p:sp>
        <p:nvSpPr>
          <p:cNvPr id="22532"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8E54733-150A-4B1F-8C4C-B217B204EF85}" type="slidenum">
              <a:rPr lang="de-DE" smtClean="0">
                <a:latin typeface="Arial" charset="0"/>
                <a:cs typeface="Arial" charset="0"/>
              </a:rPr>
              <a:pPr fontAlgn="base">
                <a:spcBef>
                  <a:spcPct val="0"/>
                </a:spcBef>
                <a:spcAft>
                  <a:spcPct val="0"/>
                </a:spcAft>
              </a:pPr>
              <a:t>77</a:t>
            </a:fld>
            <a:endParaRPr lang="de-DE" smtClean="0">
              <a:latin typeface="Arial" charset="0"/>
              <a:cs typeface="Arial" charset="0"/>
            </a:endParaRPr>
          </a:p>
        </p:txBody>
      </p:sp>
      <p:sp>
        <p:nvSpPr>
          <p:cNvPr id="22533" name="Espace réservé du pied de page 3"/>
          <p:cNvSpPr>
            <a:spLocks noGrp="1"/>
          </p:cNvSpPr>
          <p:nvPr>
            <p:ph type="ftr" sz="quarter" idx="12"/>
          </p:nvPr>
        </p:nvSpPr>
        <p:spPr bwMode="auto">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78</a:t>
            </a:fld>
            <a:endParaRPr lang="de-DE"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2.	ISF</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texte 1"/>
          <p:cNvSpPr>
            <a:spLocks noGrp="1"/>
          </p:cNvSpPr>
          <p:nvPr>
            <p:ph type="body" sz="quarter" idx="4294967295"/>
          </p:nvPr>
        </p:nvSpPr>
        <p:spPr>
          <a:xfrm>
            <a:off x="519113" y="1468438"/>
            <a:ext cx="8196262" cy="433387"/>
          </a:xfrm>
        </p:spPr>
        <p:txBody>
          <a:bodyPr/>
          <a:lstStyle/>
          <a:p>
            <a:pPr>
              <a:buFont typeface="Symbol" pitchFamily="18" charset="2"/>
              <a:buNone/>
            </a:pPr>
            <a:r>
              <a:rPr lang="fr-FR" b="1" dirty="0" smtClean="0">
                <a:latin typeface="Arial" charset="0"/>
                <a:cs typeface="Arial" charset="0"/>
              </a:rPr>
              <a:t>2. Réforme de l’ISF : impacts en 2011</a:t>
            </a:r>
          </a:p>
        </p:txBody>
      </p:sp>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r>
              <a:rPr lang="fr-FR" sz="1800" b="1" dirty="0" smtClean="0">
                <a:latin typeface="Arial" charset="0"/>
                <a:cs typeface="Arial" charset="0"/>
              </a:rPr>
              <a:t>Ce qui a changé en 2011</a:t>
            </a:r>
            <a:endParaRPr lang="fr-FR" sz="1800" b="1" u="sng" dirty="0" smtClean="0">
              <a:latin typeface="Arial" charset="0"/>
              <a:cs typeface="Arial" charset="0"/>
            </a:endParaRPr>
          </a:p>
          <a:p>
            <a:pPr marL="457200" indent="-457200">
              <a:lnSpc>
                <a:spcPct val="90000"/>
              </a:lnSpc>
              <a:buFontTx/>
              <a:buAutoNum type="arabicPeriod" startAt="4"/>
              <a:defRPr/>
            </a:pPr>
            <a:endParaRPr lang="fr-FR" sz="800" dirty="0" smtClean="0">
              <a:solidFill>
                <a:schemeClr val="tx1"/>
              </a:solidFill>
            </a:endParaRPr>
          </a:p>
          <a:p>
            <a:pPr marL="1031875" lvl="1" indent="-457200">
              <a:lnSpc>
                <a:spcPct val="80000"/>
              </a:lnSpc>
              <a:buFont typeface="Wingdings" pitchFamily="2" charset="2"/>
              <a:buChar char="Ø"/>
              <a:defRPr/>
            </a:pPr>
            <a:r>
              <a:rPr lang="fr-FR" sz="1600" dirty="0" smtClean="0"/>
              <a:t>La date limite du dépôt est reportée du 15 juin au 30 septembre 2011</a:t>
            </a:r>
          </a:p>
          <a:p>
            <a:pPr marL="1031875" lvl="1" indent="-457200">
              <a:lnSpc>
                <a:spcPct val="80000"/>
              </a:lnSpc>
              <a:buFont typeface="Wingdings" pitchFamily="2" charset="2"/>
              <a:buChar char="Ø"/>
              <a:defRPr/>
            </a:pPr>
            <a:r>
              <a:rPr lang="fr-FR" sz="1600" dirty="0" smtClean="0"/>
              <a:t>Idem s’agissant de la date de souscription au capital des PME et des dons aux œuvres ouvrant droit à la réduction d’ISF</a:t>
            </a:r>
          </a:p>
          <a:p>
            <a:pPr marL="1031875" lvl="1" indent="-457200">
              <a:lnSpc>
                <a:spcPct val="80000"/>
              </a:lnSpc>
              <a:buFont typeface="Wingdings" pitchFamily="2" charset="2"/>
              <a:buChar char="Ø"/>
              <a:defRPr/>
            </a:pPr>
            <a:r>
              <a:rPr lang="fr-FR" sz="1600" dirty="0" smtClean="0"/>
              <a:t>Sont affranchies d’ISF (et de toute obligation déclarative) les personnes dont le patrimoine taxable au 1er janvier 2011 est inférieur à 1,3 M€</a:t>
            </a:r>
          </a:p>
          <a:p>
            <a:pPr marL="1031875" lvl="1" indent="-457200">
              <a:lnSpc>
                <a:spcPct val="80000"/>
              </a:lnSpc>
              <a:buFont typeface="Wingdings" pitchFamily="2" charset="2"/>
              <a:buChar char="Ø"/>
              <a:defRPr/>
            </a:pPr>
            <a:r>
              <a:rPr lang="fr-FR" sz="1600" dirty="0" smtClean="0"/>
              <a:t>Allégement déclaratif (patrimoine taxable &lt; à 3 M€) : les redevables sont dispensés de joindre les pièces justifiant leurs dettes et les reçus des organismes auprès desquels ils auront opéré des souscriptions ou des dons leur valant une réduction</a:t>
            </a:r>
          </a:p>
          <a:p>
            <a:pPr marL="1031875" lvl="1" indent="-457200">
              <a:lnSpc>
                <a:spcPct val="80000"/>
              </a:lnSpc>
              <a:buFont typeface="Wingdings" pitchFamily="2" charset="2"/>
              <a:buChar char="Ø"/>
              <a:defRPr/>
            </a:pPr>
            <a:endParaRPr lang="fr-FR" sz="1600" dirty="0" smtClean="0"/>
          </a:p>
          <a:p>
            <a:pPr marL="1031875" lvl="1" indent="-457200">
              <a:lnSpc>
                <a:spcPct val="80000"/>
              </a:lnSpc>
              <a:spcBef>
                <a:spcPts val="1200"/>
              </a:spcBef>
              <a:spcAft>
                <a:spcPts val="600"/>
              </a:spcAft>
              <a:buNone/>
              <a:defRPr/>
            </a:pPr>
            <a:r>
              <a:rPr lang="fr-FR" b="1" dirty="0" smtClean="0">
                <a:latin typeface="Arial" charset="0"/>
                <a:cs typeface="Arial" charset="0"/>
              </a:rPr>
              <a:t>Ce qui est resté inchangé en 2011</a:t>
            </a:r>
          </a:p>
          <a:p>
            <a:pPr marL="1031875" lvl="1" indent="-457200">
              <a:lnSpc>
                <a:spcPct val="80000"/>
              </a:lnSpc>
              <a:buFont typeface="Wingdings" pitchFamily="2" charset="2"/>
              <a:buChar char="Ø"/>
              <a:defRPr/>
            </a:pPr>
            <a:r>
              <a:rPr lang="fr-FR" sz="1600" dirty="0" smtClean="0"/>
              <a:t>Le barème progressif : de 0,55% à 1,8% (dont la tranche 800 K€ - 1,3 M€)</a:t>
            </a:r>
          </a:p>
          <a:p>
            <a:pPr marL="1031875" lvl="1" indent="-457200">
              <a:lnSpc>
                <a:spcPct val="80000"/>
              </a:lnSpc>
              <a:buFont typeface="Wingdings" pitchFamily="2" charset="2"/>
              <a:buChar char="Ø"/>
              <a:defRPr/>
            </a:pPr>
            <a:r>
              <a:rPr lang="fr-FR" sz="1600" dirty="0" smtClean="0"/>
              <a:t>Les règles d’assiette et les dispositifs d’exonération</a:t>
            </a:r>
          </a:p>
          <a:p>
            <a:pPr marL="1031875" lvl="1" indent="-457200">
              <a:lnSpc>
                <a:spcPct val="80000"/>
              </a:lnSpc>
              <a:buFont typeface="Wingdings" pitchFamily="2" charset="2"/>
              <a:buChar char="Ø"/>
              <a:defRPr/>
            </a:pPr>
            <a:r>
              <a:rPr lang="fr-FR" sz="1600" dirty="0" smtClean="0"/>
              <a:t>L’« </a:t>
            </a:r>
            <a:r>
              <a:rPr lang="fr-FR" sz="1600" dirty="0" err="1" smtClean="0"/>
              <a:t>autoliquidation</a:t>
            </a:r>
            <a:r>
              <a:rPr lang="fr-FR" sz="1600" dirty="0" smtClean="0"/>
              <a:t> »  : imputation du bouclier fiscal 2011 sur ISF 2011 </a:t>
            </a:r>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79</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3"/>
          <p:cNvSpPr>
            <a:spLocks noGrp="1"/>
          </p:cNvSpPr>
          <p:nvPr>
            <p:ph type="title"/>
          </p:nvPr>
        </p:nvSpPr>
        <p:spPr>
          <a:xfrm>
            <a:off x="533400" y="609600"/>
            <a:ext cx="8001000" cy="461963"/>
          </a:xfrm>
        </p:spPr>
        <p:txBody>
          <a:bodyPr/>
          <a:lstStyle/>
          <a:p>
            <a:pPr algn="ctr"/>
            <a:r>
              <a:rPr lang="fr-FR" sz="2400" dirty="0" smtClean="0">
                <a:solidFill>
                  <a:srgbClr val="FF0000"/>
                </a:solidFill>
              </a:rPr>
              <a:t>     Régime fiscal des reports déficitaires</a:t>
            </a:r>
          </a:p>
        </p:txBody>
      </p:sp>
      <p:sp>
        <p:nvSpPr>
          <p:cNvPr id="11267" name="Espace réservé du contenu 4"/>
          <p:cNvSpPr>
            <a:spLocks noGrp="1"/>
          </p:cNvSpPr>
          <p:nvPr>
            <p:ph idx="1"/>
          </p:nvPr>
        </p:nvSpPr>
        <p:spPr>
          <a:xfrm>
            <a:off x="533400" y="1981200"/>
            <a:ext cx="8001000" cy="3733800"/>
          </a:xfrm>
        </p:spPr>
        <p:txBody>
          <a:bodyPr/>
          <a:lstStyle/>
          <a:p>
            <a:pPr algn="just"/>
            <a:r>
              <a:rPr lang="fr-FR" smtClean="0"/>
              <a:t>Le report en avant des déficits</a:t>
            </a:r>
          </a:p>
          <a:p>
            <a:pPr algn="just">
              <a:buFont typeface="Wingdings 3" pitchFamily="18" charset="2"/>
              <a:buNone/>
            </a:pPr>
            <a:endParaRPr lang="fr-FR" smtClean="0"/>
          </a:p>
          <a:p>
            <a:pPr lvl="1" algn="just"/>
            <a:r>
              <a:rPr lang="fr-FR" u="sng" smtClean="0"/>
              <a:t>Régime précédent</a:t>
            </a:r>
            <a:r>
              <a:rPr lang="fr-FR" smtClean="0"/>
              <a:t> :</a:t>
            </a:r>
          </a:p>
          <a:p>
            <a:pPr lvl="2" algn="just"/>
            <a:r>
              <a:rPr lang="fr-FR" smtClean="0"/>
              <a:t>déficit d’un exercice reportable en avant :</a:t>
            </a:r>
          </a:p>
          <a:p>
            <a:pPr lvl="3" algn="just"/>
            <a:r>
              <a:rPr lang="fr-FR" smtClean="0"/>
              <a:t>sans limitation dans le temps (sauf hypothèses de changement d’activité, cessation d’activité ou de certaines restructurations) ;</a:t>
            </a:r>
          </a:p>
          <a:p>
            <a:pPr lvl="3" algn="just"/>
            <a:r>
              <a:rPr lang="fr-FR" smtClean="0"/>
              <a:t>sans plafonnement.</a:t>
            </a:r>
          </a:p>
          <a:p>
            <a:pPr lvl="3" algn="just">
              <a:buFontTx/>
              <a:buNone/>
            </a:pPr>
            <a:endParaRPr lang="fr-FR" smtClean="0"/>
          </a:p>
          <a:p>
            <a:pPr lvl="2" algn="just"/>
            <a:endParaRPr lang="fr-FR" smtClean="0"/>
          </a:p>
          <a:p>
            <a:pPr lvl="2" algn="just"/>
            <a:endParaRPr lang="fr-FR" smtClean="0"/>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texte 1"/>
          <p:cNvSpPr>
            <a:spLocks noGrp="1"/>
          </p:cNvSpPr>
          <p:nvPr>
            <p:ph type="body" sz="quarter" idx="4294967295"/>
          </p:nvPr>
        </p:nvSpPr>
        <p:spPr>
          <a:xfrm>
            <a:off x="519112" y="1468438"/>
            <a:ext cx="8624887" cy="460364"/>
          </a:xfrm>
        </p:spPr>
        <p:txBody>
          <a:bodyPr/>
          <a:lstStyle/>
          <a:p>
            <a:pPr>
              <a:buFont typeface="Symbol" pitchFamily="18" charset="2"/>
              <a:buNone/>
            </a:pPr>
            <a:r>
              <a:rPr lang="fr-FR" b="1" dirty="0" smtClean="0">
                <a:latin typeface="Arial" charset="0"/>
                <a:cs typeface="Arial" charset="0"/>
              </a:rPr>
              <a:t>2. Réforme de l’ISF : ce qui sera applicable à compter de 2012 (1/2)</a:t>
            </a:r>
          </a:p>
        </p:txBody>
      </p:sp>
      <p:sp>
        <p:nvSpPr>
          <p:cNvPr id="3" name="Espace réservé du texte 2"/>
          <p:cNvSpPr>
            <a:spLocks noGrp="1"/>
          </p:cNvSpPr>
          <p:nvPr>
            <p:ph type="body" sz="quarter" idx="11"/>
          </p:nvPr>
        </p:nvSpPr>
        <p:spPr>
          <a:xfrm>
            <a:off x="519112" y="2008620"/>
            <a:ext cx="8339167" cy="4492214"/>
          </a:xfrm>
        </p:spPr>
        <p:txBody>
          <a:bodyPr/>
          <a:lstStyle/>
          <a:p>
            <a:pPr marL="1031875" lvl="1" indent="-457200">
              <a:lnSpc>
                <a:spcPct val="80000"/>
              </a:lnSpc>
              <a:spcAft>
                <a:spcPts val="600"/>
              </a:spcAft>
              <a:buFont typeface="Wingdings" pitchFamily="2" charset="2"/>
              <a:buChar char="Ø"/>
              <a:defRPr/>
            </a:pPr>
            <a:r>
              <a:rPr lang="fr-FR" sz="1600" b="1" dirty="0" smtClean="0"/>
              <a:t>Maintien des règles d’assiette </a:t>
            </a:r>
          </a:p>
          <a:p>
            <a:pPr marL="1031875" lvl="1" indent="-457200">
              <a:lnSpc>
                <a:spcPct val="80000"/>
              </a:lnSpc>
              <a:spcBef>
                <a:spcPts val="600"/>
              </a:spcBef>
              <a:buFont typeface="Wingdings" pitchFamily="2" charset="2"/>
              <a:buChar char="Ø"/>
              <a:defRPr/>
            </a:pPr>
            <a:r>
              <a:rPr lang="fr-FR" sz="1600" b="1" dirty="0" smtClean="0"/>
              <a:t>Maintien des exonérations </a:t>
            </a:r>
            <a:r>
              <a:rPr lang="fr-FR" sz="1600" dirty="0" smtClean="0"/>
              <a:t>(biens professionnels, réductions ISF PME etc..)</a:t>
            </a:r>
          </a:p>
          <a:p>
            <a:pPr marL="1031875" lvl="1" indent="-457200">
              <a:lnSpc>
                <a:spcPct val="150000"/>
              </a:lnSpc>
              <a:spcBef>
                <a:spcPts val="600"/>
              </a:spcBef>
              <a:buFont typeface="Wingdings" pitchFamily="2" charset="2"/>
              <a:buChar char="Ø"/>
              <a:defRPr/>
            </a:pPr>
            <a:r>
              <a:rPr lang="fr-FR" sz="1600" b="1" dirty="0" smtClean="0"/>
              <a:t>Quatre changements majeurs </a:t>
            </a:r>
            <a:r>
              <a:rPr lang="fr-FR" sz="1600" dirty="0" smtClean="0"/>
              <a:t>:</a:t>
            </a:r>
          </a:p>
          <a:p>
            <a:pPr marL="1043750" lvl="3" indent="0">
              <a:spcBef>
                <a:spcPts val="0"/>
              </a:spcBef>
              <a:tabLst>
                <a:tab pos="539750" algn="l"/>
              </a:tabLst>
              <a:defRPr/>
            </a:pPr>
            <a:r>
              <a:rPr lang="fr-FR" dirty="0" smtClean="0"/>
              <a:t>  Seuil d’imposition : patrimoine net taxable &gt; 1,3 M€</a:t>
            </a:r>
          </a:p>
          <a:p>
            <a:pPr marL="1043750" lvl="3" indent="0">
              <a:spcBef>
                <a:spcPts val="600"/>
              </a:spcBef>
              <a:tabLst>
                <a:tab pos="539750" algn="l"/>
              </a:tabLst>
              <a:defRPr/>
            </a:pPr>
            <a:r>
              <a:rPr lang="fr-FR" dirty="0" smtClean="0"/>
              <a:t>  Taxation au 1</a:t>
            </a:r>
            <a:r>
              <a:rPr lang="fr-FR" baseline="30000" dirty="0" smtClean="0"/>
              <a:t>er</a:t>
            </a:r>
            <a:r>
              <a:rPr lang="fr-FR" dirty="0" smtClean="0"/>
              <a:t> euro</a:t>
            </a:r>
          </a:p>
          <a:p>
            <a:pPr marL="1043750" lvl="3" indent="0">
              <a:spcBef>
                <a:spcPts val="600"/>
              </a:spcBef>
              <a:tabLst>
                <a:tab pos="539750" algn="l"/>
              </a:tabLst>
              <a:defRPr/>
            </a:pPr>
            <a:r>
              <a:rPr lang="fr-FR" dirty="0" smtClean="0"/>
              <a:t>  Taux unique :</a:t>
            </a:r>
          </a:p>
          <a:p>
            <a:pPr marL="1295750" lvl="4" indent="0">
              <a:spcBef>
                <a:spcPts val="600"/>
              </a:spcBef>
              <a:tabLst>
                <a:tab pos="539750" algn="l"/>
              </a:tabLst>
              <a:defRPr/>
            </a:pPr>
            <a:r>
              <a:rPr lang="fr-FR" sz="1400" dirty="0" smtClean="0"/>
              <a:t> patrimoine &lt; à 3 M€ : 0,25% </a:t>
            </a:r>
          </a:p>
          <a:p>
            <a:pPr marL="1295750" lvl="4" indent="0">
              <a:spcBef>
                <a:spcPts val="600"/>
              </a:spcBef>
              <a:tabLst>
                <a:tab pos="539750" algn="l"/>
              </a:tabLst>
              <a:defRPr/>
            </a:pPr>
            <a:r>
              <a:rPr lang="fr-FR" sz="1400" dirty="0" smtClean="0"/>
              <a:t> patrimoine &gt; à 3 M€ : 0,50%</a:t>
            </a:r>
          </a:p>
          <a:p>
            <a:pPr marL="1043750" lvl="3" indent="0">
              <a:spcBef>
                <a:spcPts val="600"/>
              </a:spcBef>
              <a:buNone/>
              <a:tabLst>
                <a:tab pos="539750" algn="l"/>
              </a:tabLst>
              <a:defRPr/>
            </a:pPr>
            <a:r>
              <a:rPr lang="fr-FR" dirty="0" smtClean="0"/>
              <a:t>      avec un dispositif de lissage de l’effet de seuil	</a:t>
            </a:r>
          </a:p>
          <a:p>
            <a:pPr marL="1043750" lvl="3" indent="0">
              <a:spcBef>
                <a:spcPts val="600"/>
              </a:spcBef>
              <a:spcAft>
                <a:spcPts val="600"/>
              </a:spcAft>
              <a:tabLst>
                <a:tab pos="539750" algn="l"/>
              </a:tabLst>
              <a:defRPr/>
            </a:pPr>
            <a:r>
              <a:rPr lang="fr-FR" dirty="0" smtClean="0"/>
              <a:t>  Suppression du plafonnement</a:t>
            </a:r>
          </a:p>
          <a:p>
            <a:pPr marL="1031875" lvl="1" indent="-457200">
              <a:lnSpc>
                <a:spcPct val="80000"/>
              </a:lnSpc>
              <a:spcAft>
                <a:spcPts val="0"/>
              </a:spcAft>
              <a:buFont typeface="Wingdings" pitchFamily="2" charset="2"/>
              <a:buChar char="Ø"/>
              <a:tabLst>
                <a:tab pos="539750" algn="l"/>
              </a:tabLst>
              <a:defRPr/>
            </a:pPr>
            <a:r>
              <a:rPr lang="fr-FR" sz="1600" b="1" dirty="0" smtClean="0"/>
              <a:t>Les enfants à charge :</a:t>
            </a:r>
          </a:p>
          <a:p>
            <a:pPr marL="1043750" lvl="3" indent="0">
              <a:spcBef>
                <a:spcPts val="600"/>
              </a:spcBef>
              <a:tabLst>
                <a:tab pos="539750" algn="l"/>
              </a:tabLst>
              <a:defRPr/>
            </a:pPr>
            <a:r>
              <a:rPr lang="fr-FR" dirty="0" smtClean="0"/>
              <a:t>  Réduction d’impôt rehaussée de 150 € à 300 €</a:t>
            </a:r>
          </a:p>
          <a:p>
            <a:pPr marL="1043750" lvl="3" indent="0">
              <a:spcBef>
                <a:spcPts val="600"/>
              </a:spcBef>
              <a:tabLst>
                <a:tab pos="539750" algn="l"/>
              </a:tabLst>
              <a:defRPr/>
            </a:pPr>
            <a:r>
              <a:rPr lang="fr-FR" dirty="0" smtClean="0"/>
              <a:t>  Enfants majeurs poursuivant leurs études désormais inclus</a:t>
            </a:r>
          </a:p>
          <a:p>
            <a:pPr marL="1535875" lvl="3" indent="-457200">
              <a:lnSpc>
                <a:spcPct val="80000"/>
              </a:lnSpc>
              <a:defRPr/>
            </a:pPr>
            <a:endParaRPr lang="fr-FR" sz="1400" dirty="0" smtClean="0"/>
          </a:p>
          <a:p>
            <a:pPr marL="1031875" lvl="1" indent="-457200">
              <a:lnSpc>
                <a:spcPct val="80000"/>
              </a:lnSpc>
              <a:buNone/>
              <a:defRPr/>
            </a:pPr>
            <a:endParaRPr lang="fr-FR" sz="1600" dirty="0" smtClean="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80</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a:buNone/>
            </a:pPr>
            <a:endParaRPr lang="fr-FR" dirty="0"/>
          </a:p>
        </p:txBody>
      </p:sp>
      <p:sp>
        <p:nvSpPr>
          <p:cNvPr id="3" name="Espace réservé du numéro de diapositive 2"/>
          <p:cNvSpPr>
            <a:spLocks noGrp="1"/>
          </p:cNvSpPr>
          <p:nvPr>
            <p:ph type="sldNum" sz="quarter" idx="13"/>
          </p:nvPr>
        </p:nvSpPr>
        <p:spPr/>
        <p:txBody>
          <a:bodyPr/>
          <a:lstStyle/>
          <a:p>
            <a:pPr>
              <a:defRPr/>
            </a:pPr>
            <a:fld id="{E274616D-936B-4C76-B93C-69CFAD6EAD6D}" type="slidenum">
              <a:rPr lang="de-DE" smtClean="0"/>
              <a:pPr>
                <a:defRPr/>
              </a:pPr>
              <a:t>81</a:t>
            </a:fld>
            <a:endParaRPr lang="de-DE" dirty="0"/>
          </a:p>
        </p:txBody>
      </p:sp>
      <p:pic>
        <p:nvPicPr>
          <p:cNvPr id="5" name="Graphique 1" descr="cid:image002.png@01CC10A7.FA84ECE0"/>
          <p:cNvPicPr/>
          <p:nvPr/>
        </p:nvPicPr>
        <p:blipFill>
          <a:blip r:embed="rId2" r:link="rId3" cstate="print"/>
          <a:srcRect/>
          <a:stretch>
            <a:fillRect/>
          </a:stretch>
        </p:blipFill>
        <p:spPr bwMode="auto">
          <a:xfrm>
            <a:off x="214282" y="1428736"/>
            <a:ext cx="8715436" cy="5072098"/>
          </a:xfrm>
          <a:prstGeom prst="rect">
            <a:avLst/>
          </a:prstGeom>
          <a:noFill/>
          <a:ln w="9525">
            <a:noFill/>
            <a:miter lim="800000"/>
            <a:headEnd/>
            <a:tailEnd/>
          </a:ln>
        </p:spPr>
      </p:pic>
      <p:sp>
        <p:nvSpPr>
          <p:cNvPr id="6"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endParaRPr lang="fr-FR" dirty="0"/>
          </a:p>
        </p:txBody>
      </p:sp>
      <p:sp>
        <p:nvSpPr>
          <p:cNvPr id="3" name="Espace réservé du numéro de diapositive 2"/>
          <p:cNvSpPr>
            <a:spLocks noGrp="1"/>
          </p:cNvSpPr>
          <p:nvPr>
            <p:ph type="sldNum" sz="quarter" idx="13"/>
          </p:nvPr>
        </p:nvSpPr>
        <p:spPr/>
        <p:txBody>
          <a:bodyPr/>
          <a:lstStyle/>
          <a:p>
            <a:pPr>
              <a:defRPr/>
            </a:pPr>
            <a:fld id="{E274616D-936B-4C76-B93C-69CFAD6EAD6D}" type="slidenum">
              <a:rPr lang="de-DE" smtClean="0"/>
              <a:pPr>
                <a:defRPr/>
              </a:pPr>
              <a:t>82</a:t>
            </a:fld>
            <a:endParaRPr lang="de-DE" dirty="0"/>
          </a:p>
        </p:txBody>
      </p:sp>
      <p:pic>
        <p:nvPicPr>
          <p:cNvPr id="6" name="Graphique 2" descr="cid:image004.png@01CC10A7.FA84ECE0"/>
          <p:cNvPicPr/>
          <p:nvPr/>
        </p:nvPicPr>
        <p:blipFill>
          <a:blip r:embed="rId2" r:link="rId3" cstate="print"/>
          <a:srcRect/>
          <a:stretch>
            <a:fillRect/>
          </a:stretch>
        </p:blipFill>
        <p:spPr bwMode="auto">
          <a:xfrm>
            <a:off x="214282" y="1357299"/>
            <a:ext cx="8715436" cy="5143536"/>
          </a:xfrm>
          <a:prstGeom prst="rect">
            <a:avLst/>
          </a:prstGeom>
          <a:noFill/>
          <a:ln w="9525">
            <a:noFill/>
            <a:miter lim="800000"/>
            <a:headEnd/>
            <a:tailEnd/>
          </a:ln>
        </p:spPr>
      </p:pic>
      <p:sp>
        <p:nvSpPr>
          <p:cNvPr id="7"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texte 1"/>
          <p:cNvSpPr>
            <a:spLocks noGrp="1"/>
          </p:cNvSpPr>
          <p:nvPr>
            <p:ph type="body" sz="quarter" idx="4294967295"/>
          </p:nvPr>
        </p:nvSpPr>
        <p:spPr>
          <a:xfrm>
            <a:off x="519112" y="1468438"/>
            <a:ext cx="8410605" cy="433387"/>
          </a:xfrm>
        </p:spPr>
        <p:txBody>
          <a:bodyPr/>
          <a:lstStyle/>
          <a:p>
            <a:pPr>
              <a:buFont typeface="Symbol" pitchFamily="18" charset="2"/>
              <a:buNone/>
            </a:pPr>
            <a:r>
              <a:rPr lang="fr-FR" b="1" dirty="0" smtClean="0">
                <a:latin typeface="Arial" charset="0"/>
                <a:cs typeface="Arial" charset="0"/>
              </a:rPr>
              <a:t>2. Réforme de l’ISF : ce qui sera applicable à compter de 2012 (2/2)</a:t>
            </a:r>
          </a:p>
        </p:txBody>
      </p:sp>
      <p:sp>
        <p:nvSpPr>
          <p:cNvPr id="3" name="Espace réservé du texte 2"/>
          <p:cNvSpPr>
            <a:spLocks noGrp="1"/>
          </p:cNvSpPr>
          <p:nvPr>
            <p:ph type="body" sz="quarter" idx="11"/>
          </p:nvPr>
        </p:nvSpPr>
        <p:spPr>
          <a:xfrm>
            <a:off x="519112" y="2008620"/>
            <a:ext cx="8339167" cy="4492214"/>
          </a:xfrm>
        </p:spPr>
        <p:txBody>
          <a:bodyPr/>
          <a:lstStyle/>
          <a:p>
            <a:pPr marL="457200" indent="-457200">
              <a:lnSpc>
                <a:spcPct val="90000"/>
              </a:lnSpc>
              <a:spcAft>
                <a:spcPts val="1200"/>
              </a:spcAft>
              <a:buNone/>
              <a:defRPr/>
            </a:pPr>
            <a:r>
              <a:rPr lang="fr-FR" sz="1800" b="1" dirty="0" smtClean="0"/>
              <a:t>Changements spécifiques :</a:t>
            </a:r>
            <a:endParaRPr lang="fr-FR" sz="1600" b="1" dirty="0" smtClean="0"/>
          </a:p>
          <a:p>
            <a:pPr marL="457200" indent="-457200">
              <a:lnSpc>
                <a:spcPct val="90000"/>
              </a:lnSpc>
              <a:spcAft>
                <a:spcPts val="600"/>
              </a:spcAft>
              <a:buNone/>
              <a:defRPr/>
            </a:pPr>
            <a:r>
              <a:rPr lang="fr-FR" sz="1600" b="1" dirty="0" smtClean="0"/>
              <a:t>     Pour les titulaires de patrimoine  3 M€  &gt; P &gt; 1,3 M€  </a:t>
            </a:r>
            <a:r>
              <a:rPr lang="fr-FR" sz="1600" dirty="0" smtClean="0"/>
              <a:t>:</a:t>
            </a:r>
          </a:p>
          <a:p>
            <a:pPr marL="539750" lvl="1" indent="0">
              <a:lnSpc>
                <a:spcPct val="80000"/>
              </a:lnSpc>
              <a:spcAft>
                <a:spcPts val="600"/>
              </a:spcAft>
              <a:buFont typeface="Symbol" pitchFamily="18" charset="2"/>
              <a:buChar char=""/>
              <a:tabLst>
                <a:tab pos="539750" algn="l"/>
              </a:tabLst>
              <a:defRPr/>
            </a:pPr>
            <a:r>
              <a:rPr lang="fr-FR" sz="1600" dirty="0" smtClean="0"/>
              <a:t>  Déclaration du seul montant du patrimoine taxable sur la déclaration d’IR</a:t>
            </a:r>
          </a:p>
          <a:p>
            <a:pPr marL="539750" lvl="1" indent="0">
              <a:lnSpc>
                <a:spcPct val="80000"/>
              </a:lnSpc>
              <a:spcAft>
                <a:spcPts val="600"/>
              </a:spcAft>
              <a:buNone/>
              <a:tabLst>
                <a:tab pos="539750" algn="l"/>
              </a:tabLst>
              <a:defRPr/>
            </a:pPr>
            <a:r>
              <a:rPr lang="fr-FR" sz="1600" dirty="0" smtClean="0">
                <a:sym typeface="Wingdings"/>
              </a:rPr>
              <a:t>	  fausse facilité !</a:t>
            </a:r>
          </a:p>
          <a:p>
            <a:pPr marL="539750" lvl="1" indent="0">
              <a:lnSpc>
                <a:spcPct val="80000"/>
              </a:lnSpc>
              <a:spcAft>
                <a:spcPts val="600"/>
              </a:spcAft>
              <a:buNone/>
              <a:tabLst>
                <a:tab pos="539750" algn="l"/>
              </a:tabLst>
              <a:defRPr/>
            </a:pPr>
            <a:r>
              <a:rPr lang="fr-FR" sz="1600" dirty="0" smtClean="0">
                <a:sym typeface="Wingdings"/>
              </a:rPr>
              <a:t>	  quid de la prescription abrégée ?  Opportunité de déposer néanmoins une 	     déclaration ?</a:t>
            </a:r>
            <a:endParaRPr lang="fr-FR" sz="1600" dirty="0" smtClean="0"/>
          </a:p>
          <a:p>
            <a:pPr marL="539750" lvl="1" indent="0">
              <a:lnSpc>
                <a:spcPct val="80000"/>
              </a:lnSpc>
              <a:buFont typeface="Symbol" pitchFamily="18" charset="2"/>
              <a:buChar char=""/>
              <a:tabLst>
                <a:tab pos="539750" algn="l"/>
              </a:tabLst>
              <a:defRPr/>
            </a:pPr>
            <a:r>
              <a:rPr lang="fr-FR" sz="1600" dirty="0" smtClean="0"/>
              <a:t>  Recouvrement par voie d’avis d’imposition </a:t>
            </a:r>
          </a:p>
          <a:p>
            <a:pPr marL="539750" lvl="1" indent="0">
              <a:lnSpc>
                <a:spcPct val="80000"/>
              </a:lnSpc>
              <a:buNone/>
              <a:tabLst>
                <a:tab pos="539750" algn="l"/>
              </a:tabLst>
              <a:defRPr/>
            </a:pPr>
            <a:r>
              <a:rPr lang="fr-FR" sz="1600" dirty="0" smtClean="0"/>
              <a:t>    et à compter de 2013 : option pour le  prélèvement mensuel automatique </a:t>
            </a:r>
            <a:endParaRPr lang="fr-FR" sz="1400" dirty="0" smtClean="0"/>
          </a:p>
          <a:p>
            <a:pPr marL="539750" lvl="1" indent="-276225">
              <a:lnSpc>
                <a:spcPct val="80000"/>
              </a:lnSpc>
              <a:buNone/>
              <a:tabLst>
                <a:tab pos="539750" algn="l"/>
              </a:tabLst>
              <a:defRPr/>
            </a:pPr>
            <a:endParaRPr lang="fr-FR" sz="1600" b="1" dirty="0" smtClean="0"/>
          </a:p>
          <a:p>
            <a:pPr marL="539750" lvl="1" indent="-276225">
              <a:lnSpc>
                <a:spcPct val="80000"/>
              </a:lnSpc>
              <a:buNone/>
              <a:tabLst>
                <a:tab pos="539750" algn="l"/>
              </a:tabLst>
              <a:defRPr/>
            </a:pPr>
            <a:r>
              <a:rPr lang="fr-FR" sz="1600" b="1" dirty="0" smtClean="0"/>
              <a:t>Pour les non résidents</a:t>
            </a:r>
            <a:r>
              <a:rPr lang="fr-FR" sz="1600" b="1" dirty="0" smtClean="0">
                <a:latin typeface="Arial" charset="0"/>
                <a:cs typeface="Arial" charset="0"/>
              </a:rPr>
              <a:t> : dettes des sociétés à prépondérance immobilière.</a:t>
            </a:r>
          </a:p>
          <a:p>
            <a:pPr marL="539750" lvl="1" indent="-276225">
              <a:lnSpc>
                <a:spcPct val="80000"/>
              </a:lnSpc>
              <a:buNone/>
              <a:tabLst>
                <a:tab pos="539750" algn="l"/>
              </a:tabLst>
              <a:defRPr/>
            </a:pPr>
            <a:r>
              <a:rPr lang="fr-FR" sz="1600" b="1" i="1" dirty="0" smtClean="0">
                <a:latin typeface="Arial" charset="0"/>
                <a:cs typeface="Arial" charset="0"/>
              </a:rPr>
              <a:t>							Cf. infra</a:t>
            </a:r>
          </a:p>
          <a:p>
            <a:pPr marL="539750" lvl="1" indent="-276225" algn="ctr">
              <a:lnSpc>
                <a:spcPct val="80000"/>
              </a:lnSpc>
              <a:buNone/>
              <a:tabLst>
                <a:tab pos="539750" algn="l"/>
              </a:tabLst>
              <a:defRPr/>
            </a:pPr>
            <a:endParaRPr lang="fr-FR" sz="1600" b="1" dirty="0" smtClean="0">
              <a:latin typeface="Arial" charset="0"/>
              <a:cs typeface="Arial" charset="0"/>
            </a:endParaRPr>
          </a:p>
          <a:p>
            <a:pPr marL="539750" lvl="1" indent="-276225" algn="just">
              <a:lnSpc>
                <a:spcPct val="80000"/>
              </a:lnSpc>
              <a:buNone/>
              <a:tabLst>
                <a:tab pos="539750" algn="l"/>
              </a:tabLst>
              <a:defRPr/>
            </a:pPr>
            <a:r>
              <a:rPr lang="fr-FR" sz="1600" b="1" dirty="0" smtClean="0">
                <a:latin typeface="Arial" charset="0"/>
                <a:cs typeface="Arial" charset="0"/>
              </a:rPr>
              <a:t>Pour les ayants-droit de « trust » (constituants ou bénéficiaires) </a:t>
            </a:r>
            <a:r>
              <a:rPr lang="fr-FR" sz="1600" b="1" i="1" dirty="0" smtClean="0">
                <a:latin typeface="Arial" charset="0"/>
                <a:cs typeface="Arial" charset="0"/>
              </a:rPr>
              <a:t>Cf. infra</a:t>
            </a:r>
          </a:p>
          <a:p>
            <a:pPr marL="539750" lvl="1" indent="-276225" algn="just">
              <a:lnSpc>
                <a:spcPct val="80000"/>
              </a:lnSpc>
              <a:buNone/>
              <a:tabLst>
                <a:tab pos="539750" algn="l"/>
              </a:tabLst>
              <a:defRPr/>
            </a:pPr>
            <a:endParaRPr lang="fr-FR" sz="1600" dirty="0" smtClean="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83</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84</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Titre 1"/>
          <p:cNvSpPr txBox="1">
            <a:spLocks/>
          </p:cNvSpPr>
          <p:nvPr/>
        </p:nvSpPr>
        <p:spPr>
          <a:xfrm>
            <a:off x="142844" y="1142984"/>
            <a:ext cx="9144000" cy="71438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1" i="0" u="none" strike="noStrike" kern="1200" cap="none" spc="0" normalizeH="0" baseline="0" noProof="0" smtClean="0">
                <a:ln>
                  <a:noFill/>
                </a:ln>
                <a:solidFill>
                  <a:srgbClr val="13294A"/>
                </a:solidFill>
                <a:effectLst/>
                <a:uLnTx/>
                <a:uFillTx/>
                <a:latin typeface="Arial" charset="0"/>
                <a:ea typeface="+mn-ea"/>
                <a:cs typeface="Arial" charset="0"/>
              </a:rPr>
              <a:t>2. Réforme de l’ISF: Réduction d’ISF pour souscription au capital de PME</a:t>
            </a:r>
            <a:endPar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9" name="Espace réservé du contenu 2"/>
          <p:cNvSpPr txBox="1">
            <a:spLocks/>
          </p:cNvSpPr>
          <p:nvPr/>
        </p:nvSpPr>
        <p:spPr>
          <a:xfrm>
            <a:off x="519112" y="2022475"/>
            <a:ext cx="8267729" cy="4105275"/>
          </a:xfrm>
          <a:prstGeom prst="rect">
            <a:avLst/>
          </a:prstGeom>
        </p:spPr>
        <p:txBody>
          <a:bodyPr/>
          <a:lstStyle/>
          <a:p>
            <a:pPr marL="342900" marR="0" lvl="0" indent="-342900" defTabSz="914400" latinLnBrk="0">
              <a:lnSpc>
                <a:spcPct val="100000"/>
              </a:lnSpc>
              <a:spcBef>
                <a:spcPts val="800"/>
              </a:spcBef>
              <a:buClrTx/>
              <a:buSzTx/>
              <a:buFont typeface="Wingdings" pitchFamily="2" charset="2"/>
              <a:buChar char="Ø"/>
              <a:tabLst/>
              <a:defRPr/>
            </a:pPr>
            <a:r>
              <a:rPr lang="fr-FR" b="1" dirty="0" smtClean="0">
                <a:solidFill>
                  <a:srgbClr val="13294A"/>
                </a:solidFill>
                <a:latin typeface="Arial" pitchFamily="34" charset="0"/>
                <a:cs typeface="Arial" pitchFamily="34" charset="0"/>
              </a:rPr>
              <a:t>Issu de la loi TEPA d’août 2007, ce dispositif a été restreint par toutes les précédentes lois de finances</a:t>
            </a:r>
          </a:p>
          <a:p>
            <a:pPr marL="0" marR="0" lvl="0" indent="0" algn="just"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fr-FR" sz="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indent="-342900" eaLnBrk="0" hangingPunct="0">
              <a:spcBef>
                <a:spcPts val="800"/>
              </a:spcBef>
              <a:buFont typeface="Wingdings" pitchFamily="2" charset="2"/>
              <a:buChar char="Ø"/>
              <a:defRPr/>
            </a:pPr>
            <a:r>
              <a:rPr lang="fr-FR" b="1" dirty="0" smtClean="0">
                <a:solidFill>
                  <a:srgbClr val="13294A"/>
                </a:solidFill>
                <a:latin typeface="Arial" pitchFamily="34" charset="0"/>
                <a:cs typeface="Arial" pitchFamily="34" charset="0"/>
              </a:rPr>
              <a:t>Le niveau de l’avantage fiscal est maintenu :</a:t>
            </a: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50 %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de réduction </a:t>
            </a: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Plafonnée à </a:t>
            </a:r>
            <a:r>
              <a:rPr kumimoji="0" lang="fr-FR" sz="16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45.000 €</a:t>
            </a:r>
          </a:p>
          <a:p>
            <a:pPr marL="457200" marR="0" lvl="1" indent="0" algn="just"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fr-FR" sz="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defTabSz="914400" eaLnBrk="0" latinLnBrk="0" hangingPunct="0">
              <a:lnSpc>
                <a:spcPct val="100000"/>
              </a:lnSpc>
              <a:spcBef>
                <a:spcPts val="800"/>
              </a:spcBef>
              <a:buClrTx/>
              <a:buSzTx/>
              <a:buFont typeface="Wingdings" pitchFamily="2" charset="2"/>
              <a:buChar char="Ø"/>
              <a:tabLst/>
              <a:defRPr/>
            </a:pPr>
            <a:r>
              <a:rPr lang="fr-FR" b="1" dirty="0" smtClean="0">
                <a:solidFill>
                  <a:srgbClr val="13294A"/>
                </a:solidFill>
                <a:latin typeface="Arial" pitchFamily="34" charset="0"/>
                <a:cs typeface="Arial" pitchFamily="34" charset="0"/>
              </a:rPr>
              <a:t>Assouplissement des conditions de certaines situations particulières : </a:t>
            </a:r>
          </a:p>
          <a:p>
            <a:pPr marL="0" marR="0" lvl="0" indent="0" algn="just"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fr-FR" sz="1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Nombre d’associés des sociétés holding</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Possibilité de compter plus de 50 associés en cas d’investissement exclusif dans des PME dont le capital est détenu pour au moins 10 % par des sociétés coopératives</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souscriptions réalisées à compter du 1</a:t>
            </a:r>
            <a:r>
              <a:rPr kumimoji="0" lang="fr-FR" sz="1400" b="0" i="0" u="none" strike="noStrike" kern="1200" cap="none" spc="0" normalizeH="0" baseline="30000" noProof="0" dirty="0" smtClean="0">
                <a:ln>
                  <a:noFill/>
                </a:ln>
                <a:solidFill>
                  <a:srgbClr val="13294A"/>
                </a:solidFill>
                <a:effectLst/>
                <a:uLnTx/>
                <a:uFillTx/>
                <a:latin typeface="Arial" pitchFamily="34" charset="0"/>
                <a:ea typeface="+mn-ea"/>
                <a:cs typeface="Arial" pitchFamily="34" charset="0"/>
              </a:rPr>
              <a:t>er</a:t>
            </a: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janvier 2012</a:t>
            </a:r>
          </a:p>
          <a:p>
            <a:pPr marL="914400" marR="0" lvl="2" indent="0" algn="just" defTabSz="914400" rtl="0" eaLnBrk="0" fontAlgn="base" latinLnBrk="0" hangingPunct="0">
              <a:lnSpc>
                <a:spcPct val="100000"/>
              </a:lnSpc>
              <a:spcBef>
                <a:spcPct val="20000"/>
              </a:spcBef>
              <a:spcAft>
                <a:spcPct val="0"/>
              </a:spcAft>
              <a:buClrTx/>
              <a:buSzTx/>
              <a:buFontTx/>
              <a:buNone/>
              <a:tabLst/>
              <a:defRPr/>
            </a:pPr>
            <a:endParaRPr kumimoji="0" lang="fr-FR" sz="1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Plafond communautaire d’aides au capital investissement (2,5 M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Possibilité de dépasser ce plafond pour certaines entreprises solidaires agissant dans le secteur du logement social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Entrée en vigueur: souscriptions réalisées à compter du 1</a:t>
            </a:r>
            <a:r>
              <a:rPr kumimoji="0" lang="fr-FR" sz="1400" b="0" i="0" u="none" strike="noStrike" kern="1200" cap="none" spc="0" normalizeH="0" baseline="30000" noProof="0" dirty="0" smtClean="0">
                <a:ln>
                  <a:noFill/>
                </a:ln>
                <a:solidFill>
                  <a:srgbClr val="13294A"/>
                </a:solidFill>
                <a:effectLst/>
                <a:uLnTx/>
                <a:uFillTx/>
                <a:latin typeface="Arial" pitchFamily="34" charset="0"/>
                <a:ea typeface="+mn-ea"/>
                <a:cs typeface="Arial" pitchFamily="34" charset="0"/>
              </a:rPr>
              <a:t>er</a:t>
            </a: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janvier 201</a:t>
            </a:r>
            <a:r>
              <a:rPr kumimoji="0" lang="fr-FR" sz="15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3</a:t>
            </a:r>
            <a:endParaRPr kumimoji="0" lang="fr-FR" sz="15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85</a:t>
            </a:fld>
            <a:endParaRPr lang="de-DE" dirty="0"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3.	Bouclier fiscal</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marL="1031875" lvl="1" indent="-457200">
              <a:lnSpc>
                <a:spcPct val="80000"/>
              </a:lnSpc>
              <a:buNone/>
              <a:defRPr/>
            </a:pPr>
            <a:endParaRPr lang="fr-FR" sz="1600" dirty="0" smtClean="0"/>
          </a:p>
          <a:p>
            <a:pPr marL="1031875" lvl="1" indent="-457200">
              <a:lnSpc>
                <a:spcPct val="80000"/>
              </a:lnSpc>
              <a:buFont typeface="Wingdings" pitchFamily="2" charset="2"/>
              <a:buChar char="Ø"/>
              <a:tabLst>
                <a:tab pos="288290" algn="l"/>
              </a:tabLst>
              <a:defRPr/>
            </a:pPr>
            <a:endParaRPr lang="fr-FR" sz="1600" dirty="0" smtClean="0"/>
          </a:p>
          <a:p>
            <a:pPr marL="1031875" lvl="1" indent="-457200">
              <a:lnSpc>
                <a:spcPct val="80000"/>
              </a:lnSpc>
              <a:buFont typeface="Wingdings" pitchFamily="2" charset="2"/>
              <a:buChar char="Ø"/>
              <a:tabLst>
                <a:tab pos="288290" algn="l"/>
              </a:tabLst>
              <a:defRPr/>
            </a:pPr>
            <a:r>
              <a:rPr lang="fr-FR" sz="1600" b="1" dirty="0" smtClean="0"/>
              <a:t>Bouclier fiscal 2011 </a:t>
            </a:r>
            <a:r>
              <a:rPr lang="fr-FR" sz="1600" dirty="0" smtClean="0"/>
              <a:t>(IR + PSx sur R 2009, ISF + TH + TF 2010) : inchangé </a:t>
            </a:r>
          </a:p>
          <a:p>
            <a:pPr marL="1031875" lvl="1" indent="-457200">
              <a:lnSpc>
                <a:spcPct val="80000"/>
              </a:lnSpc>
              <a:buNone/>
              <a:tabLst>
                <a:tab pos="288290" algn="l"/>
              </a:tabLst>
              <a:defRPr/>
            </a:pPr>
            <a:r>
              <a:rPr lang="fr-FR" sz="1600" dirty="0" smtClean="0">
                <a:sym typeface="Wingdings"/>
              </a:rPr>
              <a:t>	  demande de restitution possible avant  le </a:t>
            </a:r>
            <a:r>
              <a:rPr lang="fr-FR" sz="1600" dirty="0" smtClean="0"/>
              <a:t>30 septembre 2011</a:t>
            </a:r>
          </a:p>
          <a:p>
            <a:pPr marL="1031875" lvl="1" indent="-457200">
              <a:lnSpc>
                <a:spcPct val="80000"/>
              </a:lnSpc>
              <a:buFont typeface="Wingdings" pitchFamily="2" charset="2"/>
              <a:buChar char="Ø"/>
              <a:tabLst>
                <a:tab pos="288290" algn="l"/>
              </a:tabLst>
              <a:defRPr/>
            </a:pPr>
            <a:endParaRPr lang="fr-FR" sz="1600" dirty="0" smtClean="0"/>
          </a:p>
          <a:p>
            <a:pPr marL="1031875" lvl="1" indent="-457200">
              <a:lnSpc>
                <a:spcPct val="80000"/>
              </a:lnSpc>
              <a:buFont typeface="Wingdings" pitchFamily="2" charset="2"/>
              <a:buChar char="Ø"/>
              <a:tabLst>
                <a:tab pos="288290" algn="l"/>
              </a:tabLst>
              <a:defRPr/>
            </a:pPr>
            <a:r>
              <a:rPr lang="fr-FR" sz="1600" b="1" dirty="0" smtClean="0"/>
              <a:t>Bouclier fiscal 2012 </a:t>
            </a:r>
            <a:r>
              <a:rPr lang="fr-FR" sz="1600" dirty="0" smtClean="0"/>
              <a:t>(IR + PSx sur R 2010, ISF + TH + TF 2011) : </a:t>
            </a:r>
          </a:p>
          <a:p>
            <a:pPr marL="1031875" lvl="1" indent="-457200">
              <a:lnSpc>
                <a:spcPct val="80000"/>
              </a:lnSpc>
              <a:buNone/>
              <a:tabLst>
                <a:tab pos="288290" algn="l"/>
              </a:tabLst>
              <a:defRPr/>
            </a:pPr>
            <a:r>
              <a:rPr lang="fr-FR" sz="1600" dirty="0" smtClean="0">
                <a:sym typeface="Wingdings"/>
              </a:rPr>
              <a:t>	  </a:t>
            </a:r>
            <a:r>
              <a:rPr lang="fr-FR" sz="1600" dirty="0" smtClean="0"/>
              <a:t>restitution impossible</a:t>
            </a:r>
          </a:p>
          <a:p>
            <a:pPr marL="1344613" lvl="1" indent="-769938">
              <a:lnSpc>
                <a:spcPct val="80000"/>
              </a:lnSpc>
              <a:buNone/>
              <a:tabLst>
                <a:tab pos="288290" algn="l"/>
              </a:tabLst>
              <a:defRPr/>
            </a:pPr>
            <a:r>
              <a:rPr lang="fr-FR" sz="1600" dirty="0" smtClean="0">
                <a:sym typeface="Wingdings"/>
              </a:rPr>
              <a:t>          </a:t>
            </a:r>
            <a:r>
              <a:rPr lang="fr-FR" sz="1600" dirty="0" smtClean="0"/>
              <a:t>imputation sur ISF  2012 ; en cas d’excédent : imputation sur ISF 2013, 2014, etc (remboursement exceptionnel du solde en cas de décès, cessation de l’assujettissement à l’ISF)</a:t>
            </a:r>
          </a:p>
          <a:p>
            <a:pPr marL="1031875" lvl="1" indent="-457200">
              <a:lnSpc>
                <a:spcPct val="80000"/>
              </a:lnSpc>
              <a:buNone/>
              <a:tabLst>
                <a:tab pos="288290" algn="l"/>
              </a:tabLst>
              <a:defRPr/>
            </a:pPr>
            <a:endParaRPr lang="fr-FR" sz="1600" dirty="0" smtClean="0"/>
          </a:p>
          <a:p>
            <a:pPr marL="1031875" lvl="1" indent="-457200">
              <a:lnSpc>
                <a:spcPct val="80000"/>
              </a:lnSpc>
              <a:buFont typeface="Wingdings" pitchFamily="2" charset="2"/>
              <a:buChar char="Ø"/>
              <a:tabLst>
                <a:tab pos="288290" algn="l"/>
              </a:tabLst>
              <a:defRPr/>
            </a:pPr>
            <a:r>
              <a:rPr lang="fr-FR" sz="1600" b="1" dirty="0" smtClean="0"/>
              <a:t>Abrogation du bouclier fiscal à compter de 2013</a:t>
            </a:r>
          </a:p>
          <a:p>
            <a:pPr marL="1031875" lvl="1" indent="-457200">
              <a:lnSpc>
                <a:spcPct val="80000"/>
              </a:lnSpc>
              <a:buNone/>
              <a:tabLst>
                <a:tab pos="288290" algn="l"/>
              </a:tabLst>
              <a:defRPr/>
            </a:pPr>
            <a:r>
              <a:rPr lang="fr-FR" sz="1600" b="1" dirty="0" smtClean="0"/>
              <a:t>	</a:t>
            </a:r>
            <a:r>
              <a:rPr lang="fr-FR" sz="1600" dirty="0" smtClean="0"/>
              <a:t>Cependant</a:t>
            </a:r>
            <a:r>
              <a:rPr lang="fr-FR" sz="1600" b="1" dirty="0" smtClean="0"/>
              <a:t> </a:t>
            </a:r>
            <a:r>
              <a:rPr lang="fr-FR" sz="1600" dirty="0" smtClean="0"/>
              <a:t>création d’un dispositif pour les contribuables modestes : plafonnement en fonction du revenu de la taxe foncière de l’habitation principale</a:t>
            </a:r>
          </a:p>
          <a:p>
            <a:pPr marL="1031875" lvl="1" indent="-457200">
              <a:lnSpc>
                <a:spcPct val="80000"/>
              </a:lnSpc>
              <a:buNone/>
              <a:defRPr/>
            </a:pPr>
            <a:endParaRPr lang="fr-FR" sz="1600" dirty="0" smtClean="0"/>
          </a:p>
          <a:p>
            <a:endParaRPr lang="fr-FR" dirty="0"/>
          </a:p>
        </p:txBody>
      </p:sp>
      <p:sp>
        <p:nvSpPr>
          <p:cNvPr id="4" name="Espace réservé du numéro de diapositive 3"/>
          <p:cNvSpPr>
            <a:spLocks noGrp="1"/>
          </p:cNvSpPr>
          <p:nvPr>
            <p:ph type="sldNum" sz="quarter" idx="13"/>
          </p:nvPr>
        </p:nvSpPr>
        <p:spPr/>
        <p:txBody>
          <a:bodyPr/>
          <a:lstStyle/>
          <a:p>
            <a:pPr>
              <a:defRPr/>
            </a:pPr>
            <a:fld id="{E274616D-936B-4C76-B93C-69CFAD6EAD6D}" type="slidenum">
              <a:rPr lang="de-DE" smtClean="0"/>
              <a:pPr>
                <a:defRPr/>
              </a:pPr>
              <a:t>86</a:t>
            </a:fld>
            <a:endParaRPr lang="de-DE" dirty="0"/>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3. Réforme du bouclier</a:t>
            </a:r>
            <a:r>
              <a:rPr kumimoji="0" lang="fr-FR" sz="2000" b="1" i="0" u="none" strike="noStrike" kern="1200" cap="none" spc="0" normalizeH="0" noProof="0" dirty="0" smtClean="0">
                <a:ln>
                  <a:noFill/>
                </a:ln>
                <a:solidFill>
                  <a:srgbClr val="13294A"/>
                </a:solidFill>
                <a:effectLst/>
                <a:uLnTx/>
                <a:uFillTx/>
                <a:latin typeface="Arial" charset="0"/>
                <a:ea typeface="+mn-ea"/>
                <a:cs typeface="Arial" charset="0"/>
              </a:rPr>
              <a:t> fiscal </a:t>
            </a:r>
            <a:endPar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87</a:t>
            </a:fld>
            <a:endParaRPr lang="de-DE"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4.	Plus-values immobili</a:t>
            </a:r>
            <a:r>
              <a:rPr lang="fr-FR" sz="4400" b="1" noProof="0" dirty="0" smtClean="0">
                <a:solidFill>
                  <a:srgbClr val="13294A"/>
                </a:solidFill>
                <a:cs typeface="Arial" charset="0"/>
              </a:rPr>
              <a:t>ères</a:t>
            </a: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500034" y="1928802"/>
            <a:ext cx="8197200" cy="4104000"/>
          </a:xfrm>
        </p:spPr>
        <p:txBody>
          <a:bodyPr/>
          <a:lstStyle/>
          <a:p>
            <a:pPr eaLnBrk="1" hangingPunct="1">
              <a:buFont typeface="Wingdings" pitchFamily="2" charset="2"/>
              <a:buChar char="Ø"/>
              <a:defRPr/>
            </a:pPr>
            <a:r>
              <a:rPr lang="fr-FR" sz="1800" b="1" dirty="0" smtClean="0"/>
              <a:t>Nouvel abattement sur les PV immobilières (hors résidence principale)</a:t>
            </a:r>
          </a:p>
          <a:p>
            <a:pPr lvl="1" eaLnBrk="1" hangingPunct="1">
              <a:spcBef>
                <a:spcPts val="600"/>
              </a:spcBef>
              <a:defRPr/>
            </a:pPr>
            <a:r>
              <a:rPr lang="fr-FR" sz="1600" dirty="0" smtClean="0"/>
              <a:t>Exonération d’IR et de prélèvements sociaux au bout de 30 ans</a:t>
            </a:r>
          </a:p>
          <a:p>
            <a:pPr lvl="1" eaLnBrk="1" hangingPunct="1">
              <a:spcBef>
                <a:spcPts val="600"/>
              </a:spcBef>
              <a:defRPr/>
            </a:pPr>
            <a:r>
              <a:rPr lang="fr-FR" sz="1600" dirty="0" smtClean="0"/>
              <a:t>Suppression de l’abattement de 1 000 €</a:t>
            </a:r>
          </a:p>
          <a:p>
            <a:pPr lvl="1" eaLnBrk="1" hangingPunct="1">
              <a:spcBef>
                <a:spcPts val="600"/>
              </a:spcBef>
              <a:defRPr/>
            </a:pPr>
            <a:r>
              <a:rPr lang="fr-FR" sz="1600" dirty="0" smtClean="0"/>
              <a:t>Entrée en vigueur</a:t>
            </a:r>
          </a:p>
          <a:p>
            <a:pPr lvl="2" eaLnBrk="1" hangingPunct="1">
              <a:spcBef>
                <a:spcPts val="600"/>
              </a:spcBef>
              <a:defRPr/>
            </a:pPr>
            <a:r>
              <a:rPr lang="fr-FR" sz="1400" dirty="0" smtClean="0"/>
              <a:t>Acte authentique signé à compter du 1</a:t>
            </a:r>
            <a:r>
              <a:rPr lang="fr-FR" sz="1400" baseline="30000" dirty="0" smtClean="0"/>
              <a:t>er</a:t>
            </a:r>
            <a:r>
              <a:rPr lang="fr-FR" sz="1400" dirty="0" smtClean="0"/>
              <a:t> février 2012</a:t>
            </a:r>
          </a:p>
          <a:p>
            <a:pPr lvl="2" eaLnBrk="1" hangingPunct="1">
              <a:spcBef>
                <a:spcPts val="600"/>
              </a:spcBef>
              <a:defRPr/>
            </a:pPr>
            <a:r>
              <a:rPr lang="fr-FR" sz="1400" dirty="0" smtClean="0"/>
              <a:t>Apport de biens immobiliers à une société à compter du 25 août si l’apporteur ou un membre de sa famille est un associé</a:t>
            </a:r>
          </a:p>
          <a:p>
            <a:pPr lvl="2" eaLnBrk="1" hangingPunct="1">
              <a:spcBef>
                <a:spcPts val="600"/>
              </a:spcBef>
              <a:defRPr/>
            </a:pPr>
            <a:r>
              <a:rPr lang="fr-FR" sz="1400" dirty="0" smtClean="0"/>
              <a:t>Régime transitoire pour PV sur terrains constructibles si promesse de vente signée avant le 25 août 2011 et si cession avant le 1</a:t>
            </a:r>
            <a:r>
              <a:rPr lang="fr-FR" sz="1400" baseline="30000" dirty="0" smtClean="0"/>
              <a:t>er</a:t>
            </a:r>
            <a:r>
              <a:rPr lang="fr-FR" sz="1400" dirty="0" smtClean="0"/>
              <a:t> janvier 2013</a:t>
            </a:r>
          </a:p>
          <a:p>
            <a:pPr marL="1031875" lvl="1" indent="-457200">
              <a:lnSpc>
                <a:spcPct val="80000"/>
              </a:lnSpc>
              <a:buNone/>
              <a:defRPr/>
            </a:pPr>
            <a:endParaRPr lang="fr-FR" sz="1600" dirty="0" smtClean="0"/>
          </a:p>
          <a:p>
            <a:endParaRPr lang="fr-FR" sz="1600" dirty="0" smtClean="0"/>
          </a:p>
          <a:p>
            <a:endParaRPr lang="fr-FR" sz="1600" dirty="0" smtClean="0"/>
          </a:p>
          <a:p>
            <a:pPr>
              <a:buNone/>
            </a:pPr>
            <a:endParaRPr lang="fr-FR" sz="1600" dirty="0" smtClean="0"/>
          </a:p>
          <a:p>
            <a:pPr>
              <a:spcBef>
                <a:spcPts val="1800"/>
              </a:spcBef>
              <a:buNone/>
            </a:pPr>
            <a:r>
              <a:rPr lang="fr-FR" dirty="0" smtClean="0">
                <a:sym typeface="Wingdings"/>
              </a:rPr>
              <a:t>		 </a:t>
            </a:r>
            <a:r>
              <a:rPr lang="fr-FR" sz="1600" b="1" u="sng" dirty="0" smtClean="0"/>
              <a:t>Rappel</a:t>
            </a:r>
            <a:r>
              <a:rPr lang="fr-FR" sz="1600" b="1" dirty="0" smtClean="0"/>
              <a:t>: imposition de 19% + 13,5% =&gt; 32,5%</a:t>
            </a:r>
          </a:p>
        </p:txBody>
      </p:sp>
      <p:sp>
        <p:nvSpPr>
          <p:cNvPr id="4" name="Espace réservé du numéro de diapositive 3"/>
          <p:cNvSpPr>
            <a:spLocks noGrp="1"/>
          </p:cNvSpPr>
          <p:nvPr>
            <p:ph type="sldNum" sz="quarter" idx="13"/>
          </p:nvPr>
        </p:nvSpPr>
        <p:spPr/>
        <p:txBody>
          <a:bodyPr/>
          <a:lstStyle/>
          <a:p>
            <a:pPr>
              <a:defRPr/>
            </a:pPr>
            <a:fld id="{E274616D-936B-4C76-B93C-69CFAD6EAD6D}" type="slidenum">
              <a:rPr lang="de-DE" smtClean="0"/>
              <a:pPr>
                <a:defRPr/>
              </a:pPr>
              <a:t>88</a:t>
            </a:fld>
            <a:endParaRPr lang="de-DE" dirty="0"/>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4. Plus-values immobilières (1/2)</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pic>
        <p:nvPicPr>
          <p:cNvPr id="7" name="Image 1"/>
          <p:cNvPicPr>
            <a:picLocks noChangeAspect="1" noChangeArrowheads="1"/>
          </p:cNvPicPr>
          <p:nvPr/>
        </p:nvPicPr>
        <p:blipFill>
          <a:blip r:embed="rId2" cstate="print"/>
          <a:srcRect/>
          <a:stretch>
            <a:fillRect/>
          </a:stretch>
        </p:blipFill>
        <p:spPr bwMode="auto">
          <a:xfrm>
            <a:off x="1285852" y="4643446"/>
            <a:ext cx="5986454" cy="142310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89</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4. Plus-values immobilières (2/2)</a:t>
            </a:r>
          </a:p>
        </p:txBody>
      </p:sp>
      <p:sp>
        <p:nvSpPr>
          <p:cNvPr id="8" name="Espace réservé du contenu 2"/>
          <p:cNvSpPr txBox="1">
            <a:spLocks/>
          </p:cNvSpPr>
          <p:nvPr/>
        </p:nvSpPr>
        <p:spPr>
          <a:xfrm>
            <a:off x="428596" y="1928802"/>
            <a:ext cx="8280400" cy="5076825"/>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Exonération IR et CS (totale ou partielle) de la PV de première cession d’un logement autre que la résidence principale</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Conditions d’application :</a:t>
            </a:r>
            <a:endParaRPr kumimoji="0" lang="fr-FR" sz="7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1143000" marR="0" lvl="2" indent="-228600" algn="just" defTabSz="914400" rtl="0" eaLnBrk="1" fontAlgn="base" latinLnBrk="0" hangingPunct="1">
              <a:lnSpc>
                <a:spcPct val="100000"/>
              </a:lnSpc>
              <a:spcBef>
                <a:spcPts val="6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Première cession d’un logement </a:t>
            </a:r>
            <a:r>
              <a:rPr kumimoji="0" lang="fr-FR" sz="1600" b="0" i="1" u="none" strike="noStrike" kern="1200" cap="none" spc="0" normalizeH="0" baseline="0" noProof="0" smtClean="0">
                <a:ln>
                  <a:noFill/>
                </a:ln>
                <a:solidFill>
                  <a:srgbClr val="13294A"/>
                </a:solidFill>
                <a:effectLst/>
                <a:uLnTx/>
                <a:uFillTx/>
                <a:latin typeface="Arial" pitchFamily="34" charset="0"/>
                <a:ea typeface="+mn-ea"/>
                <a:cs typeface="Arial" pitchFamily="34" charset="0"/>
              </a:rPr>
              <a:t>(1ère cession à compter du 1</a:t>
            </a:r>
            <a:r>
              <a:rPr kumimoji="0" lang="fr-FR" sz="1600" b="0" i="1" u="none" strike="noStrike" kern="1200" cap="none" spc="0" normalizeH="0" baseline="30000" noProof="0" smtClean="0">
                <a:ln>
                  <a:noFill/>
                </a:ln>
                <a:solidFill>
                  <a:srgbClr val="13294A"/>
                </a:solidFill>
                <a:effectLst/>
                <a:uLnTx/>
                <a:uFillTx/>
                <a:latin typeface="Arial" pitchFamily="34" charset="0"/>
                <a:ea typeface="+mn-ea"/>
                <a:cs typeface="Arial" pitchFamily="34" charset="0"/>
              </a:rPr>
              <a:t>er</a:t>
            </a:r>
            <a:r>
              <a:rPr kumimoji="0" lang="fr-FR" sz="1600" b="0" i="1" u="none" strike="noStrike" kern="1200" cap="none" spc="0" normalizeH="0" baseline="0" noProof="0" smtClean="0">
                <a:ln>
                  <a:noFill/>
                </a:ln>
                <a:solidFill>
                  <a:srgbClr val="13294A"/>
                </a:solidFill>
                <a:effectLst/>
                <a:uLnTx/>
                <a:uFillTx/>
                <a:latin typeface="Arial" pitchFamily="34" charset="0"/>
                <a:ea typeface="+mn-ea"/>
                <a:cs typeface="Arial" pitchFamily="34" charset="0"/>
              </a:rPr>
              <a:t> février 2012)</a:t>
            </a:r>
          </a:p>
          <a:p>
            <a:pPr marL="1143000" marR="0" lvl="2" indent="-228600" algn="just" defTabSz="914400" rtl="0" eaLnBrk="1" fontAlgn="base" latinLnBrk="0" hangingPunct="1">
              <a:lnSpc>
                <a:spcPct val="100000"/>
              </a:lnSpc>
              <a:spcBef>
                <a:spcPts val="6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Cédant n’a pas été propriétaire de sa résidence principale au cours des 4 années précédentes</a:t>
            </a:r>
            <a:endParaRPr kumimoji="0" lang="fr-FR" sz="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1143000" marR="0" lvl="2" indent="-228600" algn="just" defTabSz="914400" rtl="0" eaLnBrk="1" fontAlgn="base" latinLnBrk="0" hangingPunct="1">
              <a:lnSpc>
                <a:spcPct val="100000"/>
              </a:lnSpc>
              <a:spcBef>
                <a:spcPts val="6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Remploi (total ou partiel) du prix de cession dans un délai de 24 mois à l’acquisition ou à la construction d’un logement affecté à son habitation principale</a:t>
            </a:r>
          </a:p>
          <a:p>
            <a:pPr marL="914400" marR="0" lvl="2" indent="0" algn="just" defTabSz="914400" rtl="0" eaLnBrk="1" fontAlgn="base" latinLnBrk="0" hangingPunct="1">
              <a:lnSpc>
                <a:spcPct val="100000"/>
              </a:lnSpc>
              <a:spcBef>
                <a:spcPct val="20000"/>
              </a:spcBef>
              <a:spcAft>
                <a:spcPct val="0"/>
              </a:spcAft>
              <a:buClrTx/>
              <a:buSzTx/>
              <a:buFontTx/>
              <a:buNone/>
              <a:tabLst/>
              <a:defRPr/>
            </a:pPr>
            <a:endParaRPr kumimoji="0" lang="fr-FR" sz="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Obligation d’indiquer le montant de la PV exonérée dans la déclaration de revenus</a:t>
            </a: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Entrée en vigueur : cession intervenant à compter du 1</a:t>
            </a:r>
            <a:r>
              <a:rPr kumimoji="0" lang="fr-FR" sz="1800" b="0" i="0" u="none" strike="noStrike" kern="1200" cap="none" spc="0" normalizeH="0" baseline="30000" noProof="0" smtClean="0">
                <a:ln>
                  <a:noFill/>
                </a:ln>
                <a:solidFill>
                  <a:srgbClr val="13294A"/>
                </a:solidFill>
                <a:effectLst/>
                <a:uLnTx/>
                <a:uFillTx/>
                <a:latin typeface="Arial" pitchFamily="34" charset="0"/>
                <a:ea typeface="+mn-ea"/>
                <a:cs typeface="Arial" pitchFamily="34" charset="0"/>
              </a:rPr>
              <a:t>er</a:t>
            </a:r>
            <a:r>
              <a:rPr kumimoji="0" lang="fr-FR" sz="1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 février 2012</a:t>
            </a:r>
            <a:endParaRPr kumimoji="0" lang="fr-FR" sz="18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3"/>
          <p:cNvSpPr>
            <a:spLocks noGrp="1"/>
          </p:cNvSpPr>
          <p:nvPr>
            <p:ph type="title"/>
          </p:nvPr>
        </p:nvSpPr>
        <p:spPr>
          <a:xfrm>
            <a:off x="533400" y="609600"/>
            <a:ext cx="8001000" cy="604838"/>
          </a:xfrm>
        </p:spPr>
        <p:txBody>
          <a:bodyPr/>
          <a:lstStyle/>
          <a:p>
            <a:pPr algn="ctr"/>
            <a:r>
              <a:rPr lang="fr-FR" sz="2400" dirty="0" smtClean="0">
                <a:solidFill>
                  <a:srgbClr val="FF0000"/>
                </a:solidFill>
              </a:rPr>
              <a:t>      Régime fiscal des reports déficitaires</a:t>
            </a:r>
          </a:p>
        </p:txBody>
      </p:sp>
      <p:sp>
        <p:nvSpPr>
          <p:cNvPr id="12291" name="Espace réservé du contenu 4"/>
          <p:cNvSpPr>
            <a:spLocks noGrp="1"/>
          </p:cNvSpPr>
          <p:nvPr>
            <p:ph idx="1"/>
          </p:nvPr>
        </p:nvSpPr>
        <p:spPr>
          <a:xfrm>
            <a:off x="571472" y="1928802"/>
            <a:ext cx="8001000" cy="4572000"/>
          </a:xfrm>
        </p:spPr>
        <p:txBody>
          <a:bodyPr/>
          <a:lstStyle/>
          <a:p>
            <a:pPr algn="just"/>
            <a:r>
              <a:rPr lang="fr-FR" sz="2000" dirty="0" smtClean="0"/>
              <a:t>Le report en avant des déficits</a:t>
            </a:r>
          </a:p>
          <a:p>
            <a:pPr lvl="1" algn="just"/>
            <a:r>
              <a:rPr lang="fr-FR" sz="2000" u="sng" dirty="0" smtClean="0"/>
              <a:t>Nouveau régime</a:t>
            </a:r>
            <a:r>
              <a:rPr lang="fr-FR" sz="2000" dirty="0" smtClean="0"/>
              <a:t> (LFR II pour 2011 du 19 septembre 2011) :</a:t>
            </a:r>
          </a:p>
          <a:p>
            <a:pPr lvl="2" algn="just"/>
            <a:r>
              <a:rPr lang="fr-FR" sz="1800" dirty="0" smtClean="0"/>
              <a:t>déficit d’un exercice reportable en avant ne peut être déduit du bénéfice de l’exercice suivant que : </a:t>
            </a:r>
          </a:p>
          <a:p>
            <a:pPr lvl="3" algn="just"/>
            <a:r>
              <a:rPr lang="fr-FR" sz="1600" dirty="0" smtClean="0"/>
              <a:t>dans la limite de 1 M€ ;</a:t>
            </a:r>
          </a:p>
          <a:p>
            <a:pPr lvl="3" algn="just"/>
            <a:r>
              <a:rPr lang="fr-FR" sz="1600" dirty="0" smtClean="0"/>
              <a:t>majoré de 60 % du bénéfice excédant ce seuil.</a:t>
            </a:r>
          </a:p>
          <a:p>
            <a:pPr lvl="2" algn="just">
              <a:buFont typeface="Wingdings" pitchFamily="2" charset="2"/>
              <a:buChar char="Ø"/>
            </a:pPr>
            <a:r>
              <a:rPr lang="fr-FR" sz="1800" b="1" dirty="0" smtClean="0"/>
              <a:t>l’entreprise doit en conséquence acquitter l’IS (et les contributions additionnelles) sur 40 % de la part de bénéfice excédant 1 M€ ;</a:t>
            </a:r>
            <a:endParaRPr lang="fr-FR" b="1" dirty="0" smtClean="0"/>
          </a:p>
          <a:p>
            <a:pPr lvl="2" algn="just"/>
            <a:r>
              <a:rPr lang="fr-FR" sz="1800" dirty="0" smtClean="0"/>
              <a:t>la part de déficit non imputée reste reportable sur les exercices suivants sans limitation de durée, et imputable suivant les mêmes restrictions ;</a:t>
            </a:r>
          </a:p>
          <a:p>
            <a:pPr lvl="2" algn="just"/>
            <a:r>
              <a:rPr lang="fr-FR" sz="1800" dirty="0" smtClean="0"/>
              <a:t>dispositif applicable aux exercices clos à compter du 21 septembre 2011.</a:t>
            </a:r>
          </a:p>
          <a:p>
            <a:pPr lvl="2" algn="just"/>
            <a:endParaRPr lang="fr-FR" dirty="0" smtClean="0"/>
          </a:p>
        </p:txBody>
      </p:sp>
      <p:sp>
        <p:nvSpPr>
          <p:cNvPr id="6" name="Espace réservé de la date 5"/>
          <p:cNvSpPr>
            <a:spLocks noGrp="1"/>
          </p:cNvSpPr>
          <p:nvPr>
            <p:ph type="dt" sz="quarter" idx="10"/>
          </p:nvPr>
        </p:nvSpPr>
        <p:spPr/>
        <p:txBody>
          <a:bodyPr/>
          <a:lstStyle/>
          <a:p>
            <a:pPr>
              <a:defRPr/>
            </a:pPr>
            <a:r>
              <a:rPr lang="fr-FR" dirty="0" smtClean="0"/>
              <a:t>26/01/2012</a:t>
            </a:r>
            <a:endParaRPr lang="fr-FR" dirty="0"/>
          </a:p>
        </p:txBody>
      </p:sp>
      <p:sp>
        <p:nvSpPr>
          <p:cNvPr id="9" name="Rectangle 8"/>
          <p:cNvSpPr/>
          <p:nvPr/>
        </p:nvSpPr>
        <p:spPr bwMode="gray">
          <a:xfrm>
            <a:off x="-1620838" y="3213100"/>
            <a:ext cx="1439863" cy="3644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Pour modifier le bas de page :</a:t>
            </a:r>
          </a:p>
          <a:p>
            <a:pPr algn="ctr">
              <a:defRPr/>
            </a:pPr>
            <a:endParaRPr lang="fr-FR" sz="1200" dirty="0"/>
          </a:p>
          <a:p>
            <a:pPr algn="ctr">
              <a:defRPr/>
            </a:pPr>
            <a:r>
              <a:rPr lang="fr-FR" sz="1200" dirty="0"/>
              <a:t>Insertion / en-tête et pied de page</a:t>
            </a:r>
          </a:p>
          <a:p>
            <a:pPr algn="ctr">
              <a:defRPr/>
            </a:pPr>
            <a:endParaRPr lang="fr-FR" sz="1200" dirty="0"/>
          </a:p>
          <a:p>
            <a:pPr algn="ctr">
              <a:defRPr/>
            </a:pPr>
            <a:r>
              <a:rPr lang="fr-FR" sz="1200" dirty="0"/>
              <a:t>Modifier le titre de la présentation et la date</a:t>
            </a:r>
          </a:p>
          <a:p>
            <a:pPr algn="ctr">
              <a:defRPr/>
            </a:pPr>
            <a:endParaRPr lang="fr-FR" sz="1200" dirty="0"/>
          </a:p>
          <a:p>
            <a:pPr algn="ctr">
              <a:defRPr/>
            </a:pPr>
            <a:r>
              <a:rPr lang="fr-FR" sz="1200" dirty="0"/>
              <a:t>Cliquer sur appliquer partout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400" b="1" dirty="0" smtClean="0">
                <a:latin typeface="Arial" charset="0"/>
                <a:cs typeface="Arial" charset="0"/>
              </a:rPr>
              <a:t>	</a:t>
            </a:r>
            <a:endParaRPr lang="fr-FR" sz="1400"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90</a:t>
            </a:fld>
            <a:endParaRPr lang="de-DE" dirty="0"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lang="fr-FR" sz="4400" b="1" dirty="0" smtClean="0">
                <a:solidFill>
                  <a:srgbClr val="13294A"/>
                </a:solidFill>
                <a:cs typeface="Arial" charset="0"/>
              </a:rPr>
              <a:t>5</a:t>
            </a: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	Contribution exceptionnelle sur les hauts revenus</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91</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defRPr/>
            </a:pPr>
            <a:r>
              <a:rPr lang="fr-FR" sz="2000" b="1" dirty="0" smtClean="0">
                <a:solidFill>
                  <a:srgbClr val="13294A"/>
                </a:solidFill>
                <a:cs typeface="Arial" charset="0"/>
              </a:rPr>
              <a:t>5. Contribution exceptionnelle sur les hauts revenus (1/2)</a:t>
            </a:r>
          </a:p>
        </p:txBody>
      </p:sp>
      <p:sp>
        <p:nvSpPr>
          <p:cNvPr id="9" name="Espace réservé du contenu 2"/>
          <p:cNvSpPr txBox="1">
            <a:spLocks/>
          </p:cNvSpPr>
          <p:nvPr/>
        </p:nvSpPr>
        <p:spPr>
          <a:xfrm>
            <a:off x="357158" y="1928802"/>
            <a:ext cx="8280400" cy="5076825"/>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Redevables</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Résidents français</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Non-résidents ayant des revenus de source française (attention à la compatibilité avec les conventions fiscales)</a:t>
            </a:r>
          </a:p>
          <a:p>
            <a:pPr marL="342900" marR="0" lvl="0" indent="-342900" algn="l" defTabSz="914400" rtl="0" eaLnBrk="1" fontAlgn="base" latinLnBrk="0" hangingPunct="1">
              <a:lnSpc>
                <a:spcPct val="100000"/>
              </a:lnSpc>
              <a:spcBef>
                <a:spcPts val="12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Modalités de taxation</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Prélèvement de 3 % sur la fraction du revenu fiscal de référence comprise entre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250.000 € et 500.000 € pour les contribuables célibataires, veufs, séparés ou divorcés</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500.000 € et 1 M€ pour les contribuables soumis à une imposition commune</a:t>
            </a:r>
          </a:p>
          <a:p>
            <a:pPr marL="914400" marR="0" lvl="2" indent="0" algn="just" defTabSz="914400" rtl="0" eaLnBrk="1" fontAlgn="base" latinLnBrk="0" hangingPunct="1">
              <a:lnSpc>
                <a:spcPct val="100000"/>
              </a:lnSpc>
              <a:spcBef>
                <a:spcPct val="20000"/>
              </a:spcBef>
              <a:spcAft>
                <a:spcPct val="0"/>
              </a:spcAft>
              <a:buClrTx/>
              <a:buSzTx/>
              <a:buFontTx/>
              <a:buNone/>
              <a:tabLst/>
              <a:defRPr/>
            </a:pPr>
            <a:endParaRPr kumimoji="0" lang="fr-FR" sz="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Prélèvement de 4 % sur la fraction du revenu fiscal de référence qui excède:</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500.000 €  pour les contribuables célibataires, veufs, séparés ou divorcés</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1 M€ pour les contribuables soumis à une imposition commune</a:t>
            </a:r>
          </a:p>
          <a:p>
            <a:pPr marL="342900" marR="0" lvl="0" indent="-342900" algn="l" defTabSz="914400" rtl="0" eaLnBrk="1" fontAlgn="base" latinLnBrk="0" hangingPunct="1">
              <a:lnSpc>
                <a:spcPct val="100000"/>
              </a:lnSpc>
              <a:spcBef>
                <a:spcPts val="12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Entrée en vigueur :</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A compter des revenus 2011 et jusqu’au retour complet à l’équilibre budgétaire</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92</a:t>
            </a:fld>
            <a:endParaRPr lang="de-DE" dirty="0"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fr-FR" sz="2000" b="1" dirty="0" smtClean="0">
                <a:solidFill>
                  <a:srgbClr val="13294A"/>
                </a:solidFill>
                <a:cs typeface="Arial" charset="0"/>
              </a:rPr>
              <a:t>5. Contribution exceptionnelle sur les hauts revenus (2/2)</a:t>
            </a:r>
          </a:p>
        </p:txBody>
      </p:sp>
      <p:sp>
        <p:nvSpPr>
          <p:cNvPr id="8" name="Espace réservé du contenu 2"/>
          <p:cNvSpPr txBox="1">
            <a:spLocks/>
          </p:cNvSpPr>
          <p:nvPr/>
        </p:nvSpPr>
        <p:spPr>
          <a:xfrm>
            <a:off x="428596" y="2071678"/>
            <a:ext cx="8050212" cy="3490915"/>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Assiette : le « revenu fiscal de référence »</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Montant net des revenus et PV retenus pour le calcul de l’IR + revenus soumis à un prélèvement libératoire + certains revenus exonérés - certaines charges déductibles du revenu global</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Obligation d’indiquer les PV immobilières nettes sur la déclaration d’IR </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Mécanisme de lissage complexe en cas de revenus exceptionnels</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05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Modalités de déclaration et de recouvrement identiques à l’IR</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endParaRPr kumimoji="0" lang="fr-FR" sz="1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457200" marR="0" lvl="1"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914400" marR="0" lvl="2" indent="0" algn="just"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2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20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93</a:t>
            </a:fld>
            <a:endParaRPr lang="de-DE" dirty="0"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6.	</a:t>
            </a:r>
            <a:r>
              <a:rPr lang="fr-FR" sz="4400" b="1" dirty="0" smtClean="0">
                <a:solidFill>
                  <a:srgbClr val="13294A"/>
                </a:solidFill>
                <a:cs typeface="Arial" charset="0"/>
              </a:rPr>
              <a:t>Plus-values de cession de valeurs mobilières</a:t>
            </a: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94</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00034" y="1357298"/>
            <a:ext cx="8358246"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fr-FR" sz="2000" b="1" dirty="0" smtClean="0">
                <a:solidFill>
                  <a:srgbClr val="13294A"/>
                </a:solidFill>
                <a:cs typeface="Arial" charset="0"/>
              </a:rPr>
              <a:t>6. Réforme de la fiscalité des PV de cessions de valeurs mobilières</a:t>
            </a:r>
          </a:p>
        </p:txBody>
      </p:sp>
      <p:sp>
        <p:nvSpPr>
          <p:cNvPr id="8" name="Espace réservé du contenu 2"/>
          <p:cNvSpPr txBox="1">
            <a:spLocks/>
          </p:cNvSpPr>
          <p:nvPr/>
        </p:nvSpPr>
        <p:spPr>
          <a:xfrm>
            <a:off x="428596" y="1928802"/>
            <a:ext cx="8429684" cy="5148263"/>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Suppression de l’abattement d’1/3 pour durée de détention (150-0 D bis)</a:t>
            </a:r>
          </a:p>
          <a:p>
            <a:pPr marL="742950" marR="0" lvl="1" indent="-285750" algn="just" defTabSz="914400" rtl="0" eaLnBrk="0" fontAlgn="base" latinLnBrk="0" hangingPunct="0">
              <a:lnSpc>
                <a:spcPct val="100000"/>
              </a:lnSpc>
              <a:spcBef>
                <a:spcPct val="20000"/>
              </a:spcBef>
              <a:spcAft>
                <a:spcPct val="0"/>
              </a:spcAft>
              <a:buClrTx/>
              <a:buSzTx/>
              <a:buFont typeface="Arial" charset="0"/>
              <a:buNone/>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a:rPr>
              <a:t>  </a:t>
            </a: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Sauf pour les dirigeants partant en retraite (jusqu’au 31/12/2013)</a:t>
            </a:r>
            <a:endParaRPr kumimoji="0" lang="fr-FR" sz="18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Création d’un mécanisme de report d’imposition à l’IR (à partir de 2011) =&gt; 150-0 D bis nouveau :</a:t>
            </a: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Sur demande du contribuable</a:t>
            </a: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titres cédés doivent remplir de nombreuses conditions, notamment :</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avoir été détenus pendant plus de 8 années consécutives et avoir représenté au moins 10 % des droits de vote ou financiers</a:t>
            </a:r>
          </a:p>
          <a:p>
            <a:pPr marL="1143000" marR="0" lvl="2" indent="-228600" algn="just"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 prix de cession doit être réinvesti dans un délai de 36 mois et à hauteur d’au moins 80 % de la PV nette des contributions sociales au capital d’une société IS répondant à certaines conditions</a:t>
            </a:r>
          </a:p>
          <a:p>
            <a:pPr marL="1143000" marR="0" lvl="2" indent="-228600" algn="just" defTabSz="914400" rtl="0" eaLnBrk="0" fontAlgn="base" latinLnBrk="0" hangingPunct="0">
              <a:lnSpc>
                <a:spcPct val="100000"/>
              </a:lnSpc>
              <a:spcBef>
                <a:spcPct val="20000"/>
              </a:spcBef>
              <a:spcAft>
                <a:spcPts val="600"/>
              </a:spcAft>
              <a:buClrTx/>
              <a:buSzTx/>
              <a:buFont typeface="Symbol" pitchFamily="18" charset="2"/>
              <a:buChar char="-"/>
              <a:tabLst/>
              <a:defRPr/>
            </a:pPr>
            <a:r>
              <a:rPr kumimoji="0" lang="fr-FR" sz="14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Les titres reçus en contrepartie doivent représenter 5 % des droits de vote ou financiers et être conservés pendant 5 ans  </a:t>
            </a:r>
            <a:endParaRPr kumimoji="0" lang="fr-FR" sz="10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pitchFamily="2" charset="2"/>
            </a:endParaRPr>
          </a:p>
          <a:p>
            <a:pPr marL="1143000" marR="0" lvl="2" indent="-228600" algn="just" defTabSz="914400" rtl="0" eaLnBrk="0" fontAlgn="base" latinLnBrk="0" hangingPunct="0">
              <a:lnSpc>
                <a:spcPct val="100000"/>
              </a:lnSpc>
              <a:spcBef>
                <a:spcPts val="0"/>
              </a:spcBef>
              <a:spcAft>
                <a:spcPct val="0"/>
              </a:spcAft>
              <a:buClrTx/>
              <a:buSzTx/>
              <a:buFont typeface="Wingdings" pitchFamily="2" charset="2"/>
              <a:buChar char="è"/>
              <a:tabLst/>
              <a:defRPr/>
            </a:pPr>
            <a:r>
              <a:rPr kumimoji="0" lang="fr-FR" sz="1200" b="0" i="1" u="none" strike="noStrike" kern="1200" cap="none" spc="0" normalizeH="0" baseline="0" noProof="0" dirty="0" smtClean="0">
                <a:ln>
                  <a:noFill/>
                </a:ln>
                <a:solidFill>
                  <a:srgbClr val="13294A"/>
                </a:solidFill>
                <a:effectLst/>
                <a:uLnTx/>
                <a:uFillTx/>
                <a:latin typeface="Arial" pitchFamily="34" charset="0"/>
                <a:ea typeface="+mn-ea"/>
                <a:cs typeface="Arial" pitchFamily="34" charset="0"/>
                <a:sym typeface="Wingdings" pitchFamily="2" charset="2"/>
              </a:rPr>
              <a:t>Exonération définitive d’IR au bout de 5 ans si conditions respectées (sauf transfert du domicile fiscal hors de France dans les 5 ans du remploi)</a:t>
            </a:r>
            <a:endParaRPr kumimoji="0" lang="fr-FR" sz="12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fr-FR" sz="16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rPr>
              <a:t>Non-cumul avec les réductions d’IR ou d’ISF au titre de l’investissement au capital de PME</a:t>
            </a:r>
            <a:endParaRPr kumimoji="0" lang="fr-FR" sz="1800" b="0" i="0" u="none" strike="noStrike" kern="1200" cap="none" spc="0" normalizeH="0" baseline="0" noProof="0" dirty="0" smtClean="0">
              <a:ln>
                <a:noFill/>
              </a:ln>
              <a:solidFill>
                <a:srgbClr val="13294A"/>
              </a:solidFill>
              <a:effectLst/>
              <a:uLnTx/>
              <a:uFillTx/>
              <a:latin typeface="Arial" pitchFamily="34" charset="0"/>
              <a:ea typeface="+mn-ea"/>
              <a:cs typeface="Arial"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fr-FR" sz="18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95</a:t>
            </a:fld>
            <a:endParaRPr lang="de-DE"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lang="fr-FR" sz="4400" b="1" noProof="0" dirty="0" smtClean="0">
                <a:solidFill>
                  <a:srgbClr val="13294A"/>
                </a:solidFill>
                <a:cs typeface="Arial" charset="0"/>
              </a:rPr>
              <a:t>7</a:t>
            </a: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	</a:t>
            </a:r>
            <a:r>
              <a:rPr lang="fr-FR" sz="4400" b="1" dirty="0" smtClean="0">
                <a:solidFill>
                  <a:srgbClr val="13294A"/>
                </a:solidFill>
                <a:cs typeface="Arial" charset="0"/>
              </a:rPr>
              <a:t>« Coup de rabot » sur les niches fiscales</a:t>
            </a: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96</a:t>
            </a:fld>
            <a:endParaRPr lang="de-DE" smtClean="0">
              <a:latin typeface="Arial" charset="0"/>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
        <p:nvSpPr>
          <p:cNvPr id="7"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fr-FR" sz="2000" b="1" dirty="0" smtClean="0">
                <a:solidFill>
                  <a:srgbClr val="13294A"/>
                </a:solidFill>
                <a:cs typeface="Arial" charset="0"/>
              </a:rPr>
              <a:t>7. « coup de rabot » sur les niches fiscales</a:t>
            </a:r>
          </a:p>
        </p:txBody>
      </p:sp>
      <p:sp>
        <p:nvSpPr>
          <p:cNvPr id="8" name="Espace réservé du contenu 2"/>
          <p:cNvSpPr txBox="1">
            <a:spLocks/>
          </p:cNvSpPr>
          <p:nvPr/>
        </p:nvSpPr>
        <p:spPr>
          <a:xfrm>
            <a:off x="357158" y="2071678"/>
            <a:ext cx="8448705" cy="4273560"/>
          </a:xfrm>
          <a:prstGeom prst="rect">
            <a:avLst/>
          </a:prstGeom>
        </p:spPr>
        <p:txBody>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Les taux de réduction et les plafonds d’imputation des niches fiscales ayant subi un « coup de rabot » au titre des revenus 2011 sont réduits de 15% à compter des revenus 2012</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fr-FR" sz="18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Dispositifs « rabotés » :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Réduction d’IR pour investissements dans les PME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Réduction d’IR au titre des investissements « Scellier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a:t>
            </a:r>
          </a:p>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Ø"/>
              <a:tabLst/>
              <a:defRPr/>
            </a:pPr>
            <a:r>
              <a:rPr kumimoji="0" lang="fr-FR" sz="1800" b="1"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Le plafond global des niches fiscales passe de 18.000 € + 6 % du revenu imposable au titre de 2011 à 18.000 € + 4 % du revenu imposable au titre de 2012</a:t>
            </a:r>
          </a:p>
          <a:p>
            <a:pPr marL="342900" marR="0" lvl="0" indent="-3429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20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20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914400" marR="0" lvl="2" indent="0" algn="just"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rPr>
              <a:t> </a:t>
            </a:r>
          </a:p>
          <a:p>
            <a:pPr marL="1143000" marR="0" lvl="2" indent="-2286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16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fr-FR" sz="2000" b="0" i="0" u="none" strike="noStrike" kern="1200" cap="none" spc="0" normalizeH="0" baseline="0" noProof="0" smtClean="0">
              <a:ln>
                <a:noFill/>
              </a:ln>
              <a:solidFill>
                <a:srgbClr val="13294A"/>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Symbol" pitchFamily="18" charset="2"/>
              <a:buChar char="-"/>
              <a:tabLst/>
              <a:defRPr/>
            </a:pPr>
            <a:endParaRPr kumimoji="0" lang="fr-FR" sz="2000" b="0" i="0" u="none" strike="noStrike" kern="1200" cap="none" spc="0" normalizeH="0" baseline="0" noProof="0" dirty="0">
              <a:ln>
                <a:noFill/>
              </a:ln>
              <a:solidFill>
                <a:srgbClr val="13294A"/>
              </a:solidFill>
              <a:effectLst/>
              <a:uLnTx/>
              <a:uFillTx/>
              <a:latin typeface="Arial" pitchFamily="34" charset="0"/>
              <a:ea typeface="+mn-ea"/>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19113" y="2022475"/>
            <a:ext cx="8196262" cy="4335483"/>
          </a:xfrm>
        </p:spPr>
        <p:txBody>
          <a:bodyPr/>
          <a:lstStyle/>
          <a:p>
            <a:pPr marL="457200" indent="-457200">
              <a:lnSpc>
                <a:spcPct val="90000"/>
              </a:lnSpc>
              <a:buFont typeface="Symbol" pitchFamily="18" charset="2"/>
              <a:buNone/>
              <a:defRPr/>
            </a:pPr>
            <a:r>
              <a:rPr lang="fr-FR" sz="1600" b="1" dirty="0" smtClean="0">
                <a:latin typeface="Arial" charset="0"/>
                <a:cs typeface="Arial" charset="0"/>
              </a:rPr>
              <a:t>	</a:t>
            </a:r>
            <a:endParaRPr lang="fr-FR" dirty="0"/>
          </a:p>
        </p:txBody>
      </p:sp>
      <p:sp>
        <p:nvSpPr>
          <p:cNvPr id="16388" name="Espace réservé du numéro de diapositive 4"/>
          <p:cNvSpPr>
            <a:spLocks noGrp="1"/>
          </p:cNvSpPr>
          <p:nvPr>
            <p:ph type="sldNum"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49809B-E2ED-417C-AC91-274ABE946FC9}" type="slidenum">
              <a:rPr lang="de-DE" smtClean="0">
                <a:latin typeface="Arial" charset="0"/>
                <a:cs typeface="Arial" charset="0"/>
              </a:rPr>
              <a:pPr fontAlgn="base">
                <a:spcBef>
                  <a:spcPct val="0"/>
                </a:spcBef>
                <a:spcAft>
                  <a:spcPct val="0"/>
                </a:spcAft>
              </a:pPr>
              <a:t>97</a:t>
            </a:fld>
            <a:endParaRPr lang="de-DE" smtClean="0">
              <a:latin typeface="Arial" charset="0"/>
              <a:cs typeface="Arial" charset="0"/>
            </a:endParaRPr>
          </a:p>
        </p:txBody>
      </p:sp>
      <p:sp>
        <p:nvSpPr>
          <p:cNvPr id="6" name="Espace réservé du texte 1"/>
          <p:cNvSpPr txBox="1">
            <a:spLocks/>
          </p:cNvSpPr>
          <p:nvPr/>
        </p:nvSpPr>
        <p:spPr bwMode="auto">
          <a:xfrm>
            <a:off x="428596" y="2643182"/>
            <a:ext cx="8196262"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lang="fr-FR" sz="4400" b="1" dirty="0" smtClean="0">
                <a:solidFill>
                  <a:srgbClr val="13294A"/>
                </a:solidFill>
                <a:cs typeface="Arial" charset="0"/>
              </a:rPr>
              <a:t>8</a:t>
            </a:r>
            <a:r>
              <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rPr>
              <a:t>.	</a:t>
            </a:r>
            <a:r>
              <a:rPr lang="fr-FR" sz="4400" b="1" dirty="0" smtClean="0">
                <a:solidFill>
                  <a:srgbClr val="13294A"/>
                </a:solidFill>
                <a:cs typeface="Arial" charset="0"/>
              </a:rPr>
              <a:t>Aspects internationaux</a:t>
            </a:r>
            <a:endParaRPr kumimoji="0" lang="fr-FR" sz="44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eaLnBrk="1" hangingPunct="1">
              <a:buFont typeface="Wingdings" pitchFamily="2" charset="2"/>
              <a:buChar char="Ø"/>
              <a:defRPr/>
            </a:pPr>
            <a:r>
              <a:rPr lang="fr-FR" sz="1800" b="1" dirty="0" smtClean="0"/>
              <a:t>Au titre de l’année 2011, les ETNC étaient les suivants (arrêté du 14 avril 2011) :</a:t>
            </a:r>
          </a:p>
          <a:p>
            <a:pPr eaLnBrk="1" hangingPunct="1">
              <a:buFont typeface="Wingdings" pitchFamily="2" charset="2"/>
              <a:buChar char="Ø"/>
              <a:defRPr/>
            </a:pPr>
            <a:endParaRPr lang="fr-FR" sz="1800" b="1" dirty="0" smtClean="0"/>
          </a:p>
          <a:p>
            <a:pPr eaLnBrk="1" hangingPunct="1">
              <a:buFont typeface="Wingdings" pitchFamily="2" charset="2"/>
              <a:buChar char="Ø"/>
              <a:defRPr/>
            </a:pPr>
            <a:endParaRPr lang="fr-FR" sz="1800" b="1" dirty="0" smtClean="0"/>
          </a:p>
          <a:p>
            <a:pPr eaLnBrk="1" hangingPunct="1">
              <a:buFont typeface="Wingdings" pitchFamily="2" charset="2"/>
              <a:buChar char="Ø"/>
              <a:defRPr/>
            </a:pPr>
            <a:endParaRPr lang="fr-FR" sz="1800" b="1" dirty="0" smtClean="0"/>
          </a:p>
          <a:p>
            <a:pPr eaLnBrk="1" hangingPunct="1">
              <a:buFont typeface="Wingdings" pitchFamily="2" charset="2"/>
              <a:buChar char="Ø"/>
              <a:defRPr/>
            </a:pPr>
            <a:endParaRPr lang="fr-FR" sz="1800" b="1" dirty="0" smtClean="0"/>
          </a:p>
          <a:p>
            <a:pPr eaLnBrk="1" hangingPunct="1">
              <a:buNone/>
              <a:defRPr/>
            </a:pPr>
            <a:endParaRPr lang="fr-FR" sz="1800" b="1" dirty="0" smtClean="0"/>
          </a:p>
          <a:p>
            <a:pPr eaLnBrk="1" hangingPunct="1">
              <a:spcBef>
                <a:spcPts val="1200"/>
              </a:spcBef>
              <a:buFont typeface="Wingdings" pitchFamily="2" charset="2"/>
              <a:buChar char="Ø"/>
              <a:defRPr/>
            </a:pPr>
            <a:r>
              <a:rPr lang="fr-FR" sz="1800" b="1" dirty="0" smtClean="0"/>
              <a:t>Mais des accords d’échange de renseignements en matière fiscale ont été signés entre la France et :</a:t>
            </a:r>
          </a:p>
          <a:p>
            <a:pPr lvl="1" eaLnBrk="1" hangingPunct="1">
              <a:defRPr/>
            </a:pPr>
            <a:r>
              <a:rPr lang="fr-FR" sz="1400" dirty="0" smtClean="0"/>
              <a:t>Le Costa Rica</a:t>
            </a:r>
          </a:p>
          <a:p>
            <a:pPr lvl="1" eaLnBrk="1" hangingPunct="1">
              <a:defRPr/>
            </a:pPr>
            <a:r>
              <a:rPr lang="fr-FR" sz="1400" dirty="0" smtClean="0"/>
              <a:t>La Dominique</a:t>
            </a:r>
          </a:p>
          <a:p>
            <a:pPr lvl="1" eaLnBrk="1" hangingPunct="1">
              <a:defRPr/>
            </a:pPr>
            <a:r>
              <a:rPr lang="fr-FR" sz="1400" dirty="0" smtClean="0"/>
              <a:t>L’Anguilla</a:t>
            </a:r>
          </a:p>
          <a:p>
            <a:pPr lvl="1" eaLnBrk="1" hangingPunct="1">
              <a:buNone/>
              <a:defRPr/>
            </a:pPr>
            <a:r>
              <a:rPr lang="fr-FR" sz="1400" dirty="0" smtClean="0">
                <a:sym typeface="Wingdings"/>
              </a:rPr>
              <a:t> </a:t>
            </a:r>
            <a:r>
              <a:rPr lang="fr-FR" sz="1400" b="1" dirty="0" smtClean="0">
                <a:sym typeface="Wingdings"/>
              </a:rPr>
              <a:t>Ces pays sont donc retirés de la liste des ETNC</a:t>
            </a:r>
            <a:endParaRPr lang="fr-FR" sz="1400" b="1" dirty="0" smtClean="0"/>
          </a:p>
          <a:p>
            <a:pPr marL="1031875" lvl="1" indent="-457200">
              <a:lnSpc>
                <a:spcPct val="80000"/>
              </a:lnSpc>
              <a:buNone/>
              <a:defRPr/>
            </a:pPr>
            <a:endParaRPr lang="fr-FR" sz="1600" dirty="0" smtClean="0"/>
          </a:p>
          <a:p>
            <a:endParaRPr lang="fr-FR" dirty="0"/>
          </a:p>
        </p:txBody>
      </p:sp>
      <p:sp>
        <p:nvSpPr>
          <p:cNvPr id="4" name="Espace réservé du numéro de diapositive 3"/>
          <p:cNvSpPr>
            <a:spLocks noGrp="1"/>
          </p:cNvSpPr>
          <p:nvPr>
            <p:ph type="sldNum" sz="quarter" idx="13"/>
          </p:nvPr>
        </p:nvSpPr>
        <p:spPr/>
        <p:txBody>
          <a:bodyPr/>
          <a:lstStyle/>
          <a:p>
            <a:pPr>
              <a:defRPr/>
            </a:pPr>
            <a:fld id="{E274616D-936B-4C76-B93C-69CFAD6EAD6D}" type="slidenum">
              <a:rPr lang="de-DE" smtClean="0"/>
              <a:pPr>
                <a:defRPr/>
              </a:pPr>
              <a:t>98</a:t>
            </a:fld>
            <a:endParaRPr lang="de-DE" dirty="0"/>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r>
              <a:rPr lang="fr-FR" sz="2000" b="1" dirty="0" smtClean="0">
                <a:solidFill>
                  <a:srgbClr val="13294A"/>
                </a:solidFill>
                <a:cs typeface="Arial" charset="0"/>
              </a:rPr>
              <a:t>8</a:t>
            </a:r>
            <a:r>
              <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rPr>
              <a:t>.1. Aspects internationaux : Liste ETNC 2012</a:t>
            </a:r>
          </a:p>
        </p:txBody>
      </p:sp>
      <p:sp>
        <p:nvSpPr>
          <p:cNvPr id="5" name="Espace réservé du pied de page 3"/>
          <p:cNvSpPr>
            <a:spLocks noGrp="1"/>
          </p:cNvSpPr>
          <p:nvPr>
            <p:ph type="ftr" sz="quarter" idx="12"/>
          </p:nvPr>
        </p:nvSpPr>
        <p:spPr bwMode="auto">
          <a:xfrm>
            <a:off x="155575" y="6472238"/>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pic>
        <p:nvPicPr>
          <p:cNvPr id="1027" name="Picture 3"/>
          <p:cNvPicPr>
            <a:picLocks noChangeAspect="1" noChangeArrowheads="1"/>
          </p:cNvPicPr>
          <p:nvPr/>
        </p:nvPicPr>
        <p:blipFill>
          <a:blip r:embed="rId2" cstate="print"/>
          <a:srcRect/>
          <a:stretch>
            <a:fillRect/>
          </a:stretch>
        </p:blipFill>
        <p:spPr bwMode="auto">
          <a:xfrm>
            <a:off x="2071670" y="2643182"/>
            <a:ext cx="5470503" cy="1835023"/>
          </a:xfrm>
          <a:prstGeom prst="rect">
            <a:avLst/>
          </a:prstGeom>
          <a:noFill/>
          <a:ln w="9525">
            <a:noFill/>
            <a:miter lim="800000"/>
            <a:headEnd/>
            <a:tailEnd/>
          </a:ln>
          <a:effectLst/>
        </p:spPr>
      </p:pic>
      <p:cxnSp>
        <p:nvCxnSpPr>
          <p:cNvPr id="8" name="Connecteur droit 7"/>
          <p:cNvCxnSpPr/>
          <p:nvPr/>
        </p:nvCxnSpPr>
        <p:spPr>
          <a:xfrm>
            <a:off x="2571736" y="3571876"/>
            <a:ext cx="928694" cy="0"/>
          </a:xfrm>
          <a:prstGeom prst="line">
            <a:avLst/>
          </a:prstGeom>
          <a:ln w="508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571736" y="3857628"/>
            <a:ext cx="928694" cy="0"/>
          </a:xfrm>
          <a:prstGeom prst="line">
            <a:avLst/>
          </a:prstGeom>
          <a:ln w="508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571736" y="2857496"/>
            <a:ext cx="928694" cy="0"/>
          </a:xfrm>
          <a:prstGeom prst="line">
            <a:avLst/>
          </a:prstGeom>
          <a:ln w="508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57158" y="1857364"/>
            <a:ext cx="8643998" cy="4071966"/>
          </a:xfrm>
        </p:spPr>
        <p:txBody>
          <a:bodyPr/>
          <a:lstStyle/>
          <a:p>
            <a:pPr eaLnBrk="1" hangingPunct="1">
              <a:buFont typeface="Wingdings" pitchFamily="2" charset="2"/>
              <a:buChar char="Ø"/>
              <a:defRPr/>
            </a:pPr>
            <a:r>
              <a:rPr lang="fr-FR" sz="1600" b="1" dirty="0" smtClean="0"/>
              <a:t>Les prélèvements sociaux sur les revenus du patrimoine et les produits de placement passent de 12,3 % à 13,5 % selon le calendrier suivant :</a:t>
            </a:r>
          </a:p>
          <a:p>
            <a:pPr lvl="1" eaLnBrk="1" hangingPunct="1">
              <a:spcBef>
                <a:spcPts val="600"/>
              </a:spcBef>
              <a:defRPr/>
            </a:pPr>
            <a:r>
              <a:rPr lang="fr-FR" sz="1400" dirty="0" smtClean="0"/>
              <a:t>Pour les revenus du patrimoine: 1</a:t>
            </a:r>
            <a:r>
              <a:rPr lang="fr-FR" sz="1400" baseline="30000" dirty="0" smtClean="0"/>
              <a:t>er</a:t>
            </a:r>
            <a:r>
              <a:rPr lang="fr-FR" sz="1400" dirty="0" smtClean="0"/>
              <a:t> janvier 2011</a:t>
            </a:r>
          </a:p>
          <a:p>
            <a:pPr lvl="2" eaLnBrk="1" hangingPunct="1">
              <a:spcBef>
                <a:spcPts val="600"/>
              </a:spcBef>
              <a:defRPr/>
            </a:pPr>
            <a:r>
              <a:rPr lang="fr-FR" sz="1200" dirty="0" smtClean="0"/>
              <a:t>PV sur valeurs mobilières, revenus fonciers, etc.</a:t>
            </a:r>
          </a:p>
          <a:p>
            <a:pPr lvl="2" eaLnBrk="1" hangingPunct="1">
              <a:spcBef>
                <a:spcPts val="0"/>
              </a:spcBef>
              <a:defRPr/>
            </a:pPr>
            <a:r>
              <a:rPr lang="fr-FR" sz="1200" dirty="0" smtClean="0"/>
              <a:t>Paiement par voie de rôle</a:t>
            </a:r>
          </a:p>
          <a:p>
            <a:pPr lvl="1" eaLnBrk="1" hangingPunct="1">
              <a:spcBef>
                <a:spcPts val="600"/>
              </a:spcBef>
              <a:defRPr/>
            </a:pPr>
            <a:r>
              <a:rPr lang="fr-FR" sz="1400" dirty="0" smtClean="0"/>
              <a:t>Pour les produits de placement, 1er octobre 2011 :</a:t>
            </a:r>
          </a:p>
          <a:p>
            <a:pPr lvl="2" eaLnBrk="1" hangingPunct="1">
              <a:spcBef>
                <a:spcPts val="600"/>
              </a:spcBef>
              <a:defRPr/>
            </a:pPr>
            <a:r>
              <a:rPr lang="fr-FR" sz="1200" dirty="0" smtClean="0"/>
              <a:t>Dividendes, produits de placement à revenu fixe, PV immobilières, </a:t>
            </a:r>
            <a:r>
              <a:rPr lang="fr-FR" sz="1200" dirty="0" err="1" smtClean="0"/>
              <a:t>etc</a:t>
            </a:r>
            <a:endParaRPr lang="fr-FR" sz="1200" dirty="0" smtClean="0"/>
          </a:p>
          <a:p>
            <a:pPr lvl="2" eaLnBrk="1" hangingPunct="1">
              <a:spcBef>
                <a:spcPts val="0"/>
              </a:spcBef>
              <a:defRPr/>
            </a:pPr>
            <a:r>
              <a:rPr lang="fr-FR" sz="1200" dirty="0" smtClean="0"/>
              <a:t>Prélèvement à la source</a:t>
            </a:r>
          </a:p>
          <a:p>
            <a:pPr eaLnBrk="1" hangingPunct="1">
              <a:buFont typeface="Wingdings" pitchFamily="2" charset="2"/>
              <a:buChar char="Ø"/>
              <a:defRPr/>
            </a:pPr>
            <a:r>
              <a:rPr lang="fr-FR" sz="1600" b="1" dirty="0" smtClean="0"/>
              <a:t>Augmentation du PFL pour les revenus perçus en 2012:</a:t>
            </a:r>
          </a:p>
          <a:p>
            <a:pPr lvl="1" eaLnBrk="1" hangingPunct="1">
              <a:spcBef>
                <a:spcPts val="600"/>
              </a:spcBef>
              <a:defRPr/>
            </a:pPr>
            <a:r>
              <a:rPr lang="fr-FR" sz="1400" dirty="0" smtClean="0"/>
              <a:t>21 % pour les dividendes (19 % au titre de 2011)</a:t>
            </a:r>
          </a:p>
          <a:p>
            <a:pPr lvl="1" eaLnBrk="1" hangingPunct="1">
              <a:spcBef>
                <a:spcPts val="300"/>
              </a:spcBef>
              <a:defRPr/>
            </a:pPr>
            <a:r>
              <a:rPr lang="fr-FR" sz="1400" dirty="0" smtClean="0"/>
              <a:t>24 % pour les produits de placement à revenu fixe (19 % au titre de 2011)</a:t>
            </a:r>
            <a:endParaRPr lang="fr-FR" sz="400" i="1" dirty="0" smtClean="0"/>
          </a:p>
          <a:p>
            <a:pPr marL="400050" lvl="1" indent="0" algn="just">
              <a:spcBef>
                <a:spcPts val="600"/>
              </a:spcBef>
              <a:buFont typeface="Wingdings" pitchFamily="2" charset="2"/>
              <a:buNone/>
              <a:defRPr/>
            </a:pPr>
            <a:r>
              <a:rPr lang="fr-FR" sz="1400" dirty="0" smtClean="0"/>
              <a:t>(</a:t>
            </a:r>
            <a:r>
              <a:rPr lang="fr-FR" sz="1400" i="1" dirty="0" smtClean="0"/>
              <a:t>Remarque: les taux particuliers du PFL ne sont pas modifiés</a:t>
            </a:r>
            <a:r>
              <a:rPr lang="fr-FR" sz="1400" dirty="0" smtClean="0"/>
              <a:t>)</a:t>
            </a:r>
            <a:endParaRPr lang="fr-FR" dirty="0" smtClean="0"/>
          </a:p>
          <a:p>
            <a:pPr eaLnBrk="1" hangingPunct="1">
              <a:buFont typeface="Wingdings" pitchFamily="2" charset="2"/>
              <a:buChar char="Ø"/>
              <a:defRPr/>
            </a:pPr>
            <a:r>
              <a:rPr lang="fr-FR" sz="1600" b="1" dirty="0" smtClean="0"/>
              <a:t>Augmentation de 5 points des retenues à la source sur les revenus versés aux NR:</a:t>
            </a:r>
          </a:p>
          <a:p>
            <a:pPr lvl="1" eaLnBrk="1" hangingPunct="1">
              <a:spcBef>
                <a:spcPts val="600"/>
              </a:spcBef>
              <a:defRPr/>
            </a:pPr>
            <a:r>
              <a:rPr lang="fr-FR" sz="1400" dirty="0" smtClean="0"/>
              <a:t>Taux de droit commun porté de 25% à 30%</a:t>
            </a:r>
          </a:p>
          <a:p>
            <a:pPr lvl="1" eaLnBrk="1" hangingPunct="1">
              <a:spcBef>
                <a:spcPts val="300"/>
              </a:spcBef>
              <a:defRPr/>
            </a:pPr>
            <a:r>
              <a:rPr lang="fr-FR" sz="1400" dirty="0" smtClean="0"/>
              <a:t>Taux réduit (dividendes et assimilés perçus par personnes physiques domiciliées dans UE + Islande + Norvège + Lichtenstein) relevé de 19% à 21%</a:t>
            </a:r>
          </a:p>
          <a:p>
            <a:pPr lvl="1" eaLnBrk="1" hangingPunct="1">
              <a:spcBef>
                <a:spcPts val="300"/>
              </a:spcBef>
              <a:defRPr/>
            </a:pPr>
            <a:r>
              <a:rPr lang="fr-FR" sz="1400" dirty="0" smtClean="0"/>
              <a:t>Taux majoré pour les revenus payés dans ETNC porté de 50% à 55%</a:t>
            </a:r>
          </a:p>
          <a:p>
            <a:pPr lvl="2" eaLnBrk="1" hangingPunct="1">
              <a:defRPr/>
            </a:pPr>
            <a:endParaRPr lang="fr-FR" dirty="0" smtClean="0"/>
          </a:p>
          <a:p>
            <a:pPr marL="1031875" lvl="1" indent="-457200">
              <a:lnSpc>
                <a:spcPct val="80000"/>
              </a:lnSpc>
              <a:buNone/>
              <a:defRPr/>
            </a:pPr>
            <a:endParaRPr lang="fr-FR" sz="1600" dirty="0" smtClean="0"/>
          </a:p>
          <a:p>
            <a:endParaRPr lang="fr-FR" dirty="0"/>
          </a:p>
        </p:txBody>
      </p:sp>
      <p:sp>
        <p:nvSpPr>
          <p:cNvPr id="4" name="Espace réservé du numéro de diapositive 3"/>
          <p:cNvSpPr>
            <a:spLocks noGrp="1"/>
          </p:cNvSpPr>
          <p:nvPr>
            <p:ph type="sldNum" sz="quarter" idx="13"/>
          </p:nvPr>
        </p:nvSpPr>
        <p:spPr/>
        <p:txBody>
          <a:bodyPr/>
          <a:lstStyle/>
          <a:p>
            <a:pPr>
              <a:defRPr/>
            </a:pPr>
            <a:fld id="{E274616D-936B-4C76-B93C-69CFAD6EAD6D}" type="slidenum">
              <a:rPr lang="de-DE" smtClean="0"/>
              <a:pPr>
                <a:defRPr/>
              </a:pPr>
              <a:t>99</a:t>
            </a:fld>
            <a:endParaRPr lang="de-DE" dirty="0"/>
          </a:p>
        </p:txBody>
      </p:sp>
      <p:sp>
        <p:nvSpPr>
          <p:cNvPr id="6" name="Espace réservé du texte 1"/>
          <p:cNvSpPr txBox="1">
            <a:spLocks/>
          </p:cNvSpPr>
          <p:nvPr/>
        </p:nvSpPr>
        <p:spPr bwMode="auto">
          <a:xfrm>
            <a:off x="519113" y="1468438"/>
            <a:ext cx="8196262" cy="43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fr-FR" sz="2000" b="1" dirty="0" smtClean="0">
                <a:solidFill>
                  <a:srgbClr val="13294A"/>
                </a:solidFill>
                <a:cs typeface="Arial" charset="0"/>
              </a:rPr>
              <a:t>8.2. Aspects internationaux : Changements de taux</a:t>
            </a:r>
            <a:r>
              <a:rPr kumimoji="0" lang="fr-FR" sz="2000" b="1" i="0" u="none" strike="noStrike" kern="1200" cap="none" spc="0" normalizeH="0" noProof="0" dirty="0" smtClean="0">
                <a:ln>
                  <a:noFill/>
                </a:ln>
                <a:solidFill>
                  <a:srgbClr val="13294A"/>
                </a:solidFill>
                <a:effectLst/>
                <a:uLnTx/>
                <a:uFillTx/>
                <a:latin typeface="Arial" charset="0"/>
                <a:ea typeface="+mn-ea"/>
                <a:cs typeface="Arial" charset="0"/>
              </a:rPr>
              <a:t> </a:t>
            </a:r>
            <a:endParaRPr kumimoji="0" lang="fr-FR" sz="2000" b="1" i="0" u="none" strike="noStrike" kern="1200" cap="none" spc="0" normalizeH="0" baseline="0" noProof="0" dirty="0" smtClean="0">
              <a:ln>
                <a:noFill/>
              </a:ln>
              <a:solidFill>
                <a:srgbClr val="13294A"/>
              </a:solidFill>
              <a:effectLst/>
              <a:uLnTx/>
              <a:uFillTx/>
              <a:latin typeface="Arial" charset="0"/>
              <a:ea typeface="+mn-ea"/>
              <a:cs typeface="Arial" charset="0"/>
            </a:endParaRPr>
          </a:p>
        </p:txBody>
      </p:sp>
      <p:sp>
        <p:nvSpPr>
          <p:cNvPr id="5" name="Espace réservé du pied de page 3"/>
          <p:cNvSpPr>
            <a:spLocks noGrp="1"/>
          </p:cNvSpPr>
          <p:nvPr>
            <p:ph type="ftr" sz="quarter" idx="12"/>
          </p:nvPr>
        </p:nvSpPr>
        <p:spPr bwMode="auto">
          <a:xfrm>
            <a:off x="142844" y="6665119"/>
            <a:ext cx="7756525" cy="385762"/>
          </a:xfrm>
          <a:noFill/>
          <a:ln>
            <a:miter lim="800000"/>
            <a:headEnd/>
            <a:tailEnd/>
          </a:ln>
        </p:spPr>
        <p:txBody>
          <a:bodyPr/>
          <a:lstStyle/>
          <a:p>
            <a:r>
              <a:rPr lang="fr-BE" dirty="0" smtClean="0">
                <a:solidFill>
                  <a:srgbClr val="766A62"/>
                </a:solidFill>
              </a:rPr>
              <a:t>Réforme de la fiscalité patrimoniale</a:t>
            </a:r>
            <a:endParaRPr lang="de-DE" dirty="0" smtClean="0">
              <a:solidFill>
                <a:srgbClr val="766A62"/>
              </a:solidFill>
            </a:endParaRPr>
          </a:p>
        </p:txBody>
      </p:sp>
    </p:spTree>
  </p:cSld>
  <p:clrMapOvr>
    <a:masterClrMapping/>
  </p:clrMapOvr>
</p:sld>
</file>

<file path=ppt/theme/theme1.xml><?xml version="1.0" encoding="utf-8"?>
<a:theme xmlns:a="http://schemas.openxmlformats.org/drawingml/2006/main" name="Benutzerdefiniertes Design">
  <a:themeElements>
    <a:clrScheme name="CMS Colors 06">
      <a:dk1>
        <a:srgbClr val="13294A"/>
      </a:dk1>
      <a:lt1>
        <a:sysClr val="window" lastClr="FFFFFF"/>
      </a:lt1>
      <a:dk2>
        <a:srgbClr val="13294A"/>
      </a:dk2>
      <a:lt2>
        <a:srgbClr val="FFFFFF"/>
      </a:lt2>
      <a:accent1>
        <a:srgbClr val="766A62"/>
      </a:accent1>
      <a:accent2>
        <a:srgbClr val="13294A"/>
      </a:accent2>
      <a:accent3>
        <a:srgbClr val="FFFFFF"/>
      </a:accent3>
      <a:accent4>
        <a:srgbClr val="8A343D"/>
      </a:accent4>
      <a:accent5>
        <a:srgbClr val="3095B4"/>
      </a:accent5>
      <a:accent6>
        <a:srgbClr val="79722E"/>
      </a:accent6>
      <a:hlink>
        <a:srgbClr val="13294A"/>
      </a:hlink>
      <a:folHlink>
        <a:srgbClr val="766A6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nutzerdefiniertes Design">
  <a:themeElements>
    <a:clrScheme name="CMS Blue, Grey, Yellow1, Orange1, Red1">
      <a:dk1>
        <a:sysClr val="windowText" lastClr="000000"/>
      </a:dk1>
      <a:lt1>
        <a:sysClr val="window" lastClr="FFFFFF"/>
      </a:lt1>
      <a:dk2>
        <a:srgbClr val="13294A"/>
      </a:dk2>
      <a:lt2>
        <a:srgbClr val="FFFFFF"/>
      </a:lt2>
      <a:accent1>
        <a:srgbClr val="766A62"/>
      </a:accent1>
      <a:accent2>
        <a:srgbClr val="13294A"/>
      </a:accent2>
      <a:accent3>
        <a:srgbClr val="FFFFFF"/>
      </a:accent3>
      <a:accent4>
        <a:srgbClr val="ECC411"/>
      </a:accent4>
      <a:accent5>
        <a:srgbClr val="E98300"/>
      </a:accent5>
      <a:accent6>
        <a:srgbClr val="DC222D"/>
      </a:accent6>
      <a:hlink>
        <a:srgbClr val="13294A"/>
      </a:hlink>
      <a:folHlink>
        <a:srgbClr val="766A6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enutzerdefiniertes Design">
  <a:themeElements>
    <a:clrScheme name="CMS Blue, Grey, Yellow1, Orange1, Red1">
      <a:dk1>
        <a:sysClr val="windowText" lastClr="000000"/>
      </a:dk1>
      <a:lt1>
        <a:sysClr val="window" lastClr="FFFFFF"/>
      </a:lt1>
      <a:dk2>
        <a:srgbClr val="13294A"/>
      </a:dk2>
      <a:lt2>
        <a:srgbClr val="FFFFFF"/>
      </a:lt2>
      <a:accent1>
        <a:srgbClr val="766A62"/>
      </a:accent1>
      <a:accent2>
        <a:srgbClr val="13294A"/>
      </a:accent2>
      <a:accent3>
        <a:srgbClr val="FFFFFF"/>
      </a:accent3>
      <a:accent4>
        <a:srgbClr val="ECC411"/>
      </a:accent4>
      <a:accent5>
        <a:srgbClr val="E98300"/>
      </a:accent5>
      <a:accent6>
        <a:srgbClr val="DC222D"/>
      </a:accent6>
      <a:hlink>
        <a:srgbClr val="13294A"/>
      </a:hlink>
      <a:folHlink>
        <a:srgbClr val="766A6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enutzerdefiniertes Design">
  <a:themeElements>
    <a:clrScheme name="CMS Blue, Grey, Yellow1, Orange1, Red1">
      <a:dk1>
        <a:sysClr val="windowText" lastClr="000000"/>
      </a:dk1>
      <a:lt1>
        <a:sysClr val="window" lastClr="FFFFFF"/>
      </a:lt1>
      <a:dk2>
        <a:srgbClr val="13294A"/>
      </a:dk2>
      <a:lt2>
        <a:srgbClr val="FFFFFF"/>
      </a:lt2>
      <a:accent1>
        <a:srgbClr val="766A62"/>
      </a:accent1>
      <a:accent2>
        <a:srgbClr val="13294A"/>
      </a:accent2>
      <a:accent3>
        <a:srgbClr val="FFFFFF"/>
      </a:accent3>
      <a:accent4>
        <a:srgbClr val="ECC411"/>
      </a:accent4>
      <a:accent5>
        <a:srgbClr val="E98300"/>
      </a:accent5>
      <a:accent6>
        <a:srgbClr val="DC222D"/>
      </a:accent6>
      <a:hlink>
        <a:srgbClr val="13294A"/>
      </a:hlink>
      <a:folHlink>
        <a:srgbClr val="766A6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MS Blue, Grey, Yellow1, Orange1, Red1">
    <a:dk1>
      <a:sysClr val="windowText" lastClr="000000"/>
    </a:dk1>
    <a:lt1>
      <a:sysClr val="window" lastClr="FFFFFF"/>
    </a:lt1>
    <a:dk2>
      <a:srgbClr val="13294A"/>
    </a:dk2>
    <a:lt2>
      <a:srgbClr val="FFFFFF"/>
    </a:lt2>
    <a:accent1>
      <a:srgbClr val="766A62"/>
    </a:accent1>
    <a:accent2>
      <a:srgbClr val="13294A"/>
    </a:accent2>
    <a:accent3>
      <a:srgbClr val="FFFFFF"/>
    </a:accent3>
    <a:accent4>
      <a:srgbClr val="ECC411"/>
    </a:accent4>
    <a:accent5>
      <a:srgbClr val="E98300"/>
    </a:accent5>
    <a:accent6>
      <a:srgbClr val="DC222D"/>
    </a:accent6>
    <a:hlink>
      <a:srgbClr val="13294A"/>
    </a:hlink>
    <a:folHlink>
      <a:srgbClr val="766A6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5815</TotalTime>
  <Words>9893</Words>
  <Application>Microsoft Office PowerPoint</Application>
  <PresentationFormat>Affichage à l'écran (4:3)</PresentationFormat>
  <Paragraphs>1334</Paragraphs>
  <Slides>125</Slides>
  <Notes>29</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125</vt:i4>
      </vt:variant>
    </vt:vector>
  </HeadingPairs>
  <TitlesOfParts>
    <vt:vector size="138" baseType="lpstr">
      <vt:lpstr>Arial</vt:lpstr>
      <vt:lpstr>Wingdings</vt:lpstr>
      <vt:lpstr>Symbol</vt:lpstr>
      <vt:lpstr>Calibri</vt:lpstr>
      <vt:lpstr>Wingdings 3</vt:lpstr>
      <vt:lpstr>Times New Roman</vt:lpstr>
      <vt:lpstr>Tahoma</vt:lpstr>
      <vt:lpstr>Courier New</vt:lpstr>
      <vt:lpstr>Benutzerdefiniertes Design</vt:lpstr>
      <vt:lpstr>Conception personnalisée</vt:lpstr>
      <vt:lpstr>2_Benutzerdefiniertes Design</vt:lpstr>
      <vt:lpstr>3_Benutzerdefiniertes Design</vt:lpstr>
      <vt:lpstr>4_Benutzerdefiniertes Design</vt:lpstr>
      <vt:lpstr> Conférence ABAF 26 janvier 2012 Renaud GROB / Pierre DEDIEU  Avocats associés</vt:lpstr>
      <vt:lpstr>ACTUALITE FISCALE INTERNE LOI DE FINANCES POUR 2012 Lois de Finances Rectificatives pour 2011           Renaud GROB</vt:lpstr>
      <vt:lpstr>  </vt:lpstr>
      <vt:lpstr>  </vt:lpstr>
      <vt:lpstr>               Régime fiscal des reports déficitaires</vt:lpstr>
      <vt:lpstr>        Régime fiscal des reports déficitaires</vt:lpstr>
      <vt:lpstr>    Régime fiscal des reports déficitaires</vt:lpstr>
      <vt:lpstr>     Régime fiscal des reports déficitaires</vt:lpstr>
      <vt:lpstr>      Régime fiscal des reports déficitaires</vt:lpstr>
      <vt:lpstr>      Régime fiscal des reports déficitaires</vt:lpstr>
      <vt:lpstr>       Régime fiscal des reports déficitaires</vt:lpstr>
      <vt:lpstr>      Régime fiscal des reports déficitaires</vt:lpstr>
      <vt:lpstr>Diapositive 13</vt:lpstr>
      <vt:lpstr>Diapositive 14</vt:lpstr>
      <vt:lpstr>Diapositive 15</vt:lpstr>
      <vt:lpstr>  </vt:lpstr>
      <vt:lpstr>             Contribution exceptionnelle de 5 % (LFR IV 2011)</vt:lpstr>
      <vt:lpstr>             Contribution exceptionnelle de 5 % (LFR IV 2011)</vt:lpstr>
      <vt:lpstr>  </vt:lpstr>
      <vt:lpstr>Cession de titres de participation</vt:lpstr>
      <vt:lpstr>Cession de titres</vt:lpstr>
      <vt:lpstr>Nouvelle limitation pour les charges financières liées à  l’acquisition de titres de participation</vt:lpstr>
      <vt:lpstr>Nouvelle limitation pour les charges financières liées à  l’acquisition de titres de participation</vt:lpstr>
      <vt:lpstr>Nouvelle limitation pour les charges financières liées à  l’acquisition de titres de participation</vt:lpstr>
      <vt:lpstr>Nouvelle limitation pour les charges financières liées à  l’acquisition de titres de participation</vt:lpstr>
      <vt:lpstr>             Cession et acquisition de titres de participation</vt:lpstr>
      <vt:lpstr>  </vt:lpstr>
      <vt:lpstr>  </vt:lpstr>
      <vt:lpstr>Déduction fiscale des provisions  dotées comptablement</vt:lpstr>
      <vt:lpstr>    Provisions pour dépréciation de terrains</vt:lpstr>
      <vt:lpstr>  </vt:lpstr>
      <vt:lpstr>            Comptabilisation des redevances versées </vt:lpstr>
      <vt:lpstr>             Comptabilisation des redevances versées</vt:lpstr>
      <vt:lpstr>             Comptabilisation des redevances versées</vt:lpstr>
      <vt:lpstr>            Comptabilisation des redevances versées</vt:lpstr>
      <vt:lpstr>  </vt:lpstr>
      <vt:lpstr>Acte anormal de gestion et notion de  risque manifestement excessif </vt:lpstr>
      <vt:lpstr>Acte anormal de gestion et notion de  risque manifestement excessif </vt:lpstr>
      <vt:lpstr>  </vt:lpstr>
      <vt:lpstr>Périmètre du groupe</vt:lpstr>
      <vt:lpstr>Périmètre du groupe</vt:lpstr>
      <vt:lpstr>Diapositive 42</vt:lpstr>
      <vt:lpstr>    Conventions d’intégration fiscale</vt:lpstr>
      <vt:lpstr>Amendement Charasse  </vt:lpstr>
      <vt:lpstr>       Amendement Charasse : notion de contrôle </vt:lpstr>
      <vt:lpstr>Diapositive 46</vt:lpstr>
      <vt:lpstr>  </vt:lpstr>
      <vt:lpstr>      Acquisition par LBO et abus de droit </vt:lpstr>
      <vt:lpstr>Acquisition par LBO et abus de droit</vt:lpstr>
      <vt:lpstr>Acquisition par LBO et abus de droit</vt:lpstr>
      <vt:lpstr>Acquisition par LBO / frais d’études préliminaires</vt:lpstr>
      <vt:lpstr>  </vt:lpstr>
      <vt:lpstr>Distributions financées par emprunt </vt:lpstr>
      <vt:lpstr>  </vt:lpstr>
      <vt:lpstr>Diapositive 55</vt:lpstr>
      <vt:lpstr>Diapositive 56</vt:lpstr>
      <vt:lpstr>Diapositive 57</vt:lpstr>
      <vt:lpstr>Diapositive 58</vt:lpstr>
      <vt:lpstr>  </vt:lpstr>
      <vt:lpstr>Crédits d’impôt étrangers</vt:lpstr>
      <vt:lpstr>Crédits d’impôt étrangers </vt:lpstr>
      <vt:lpstr>  </vt:lpstr>
      <vt:lpstr>Les management fees</vt:lpstr>
      <vt:lpstr>Les management fees</vt:lpstr>
      <vt:lpstr>Les management fees</vt:lpstr>
      <vt:lpstr>Réformes de la Fiscalité Patrimoniale Française </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vector>
  </TitlesOfParts>
  <Company>marfucci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Gennaro Marfucci</dc:creator>
  <cp:lastModifiedBy>RGR</cp:lastModifiedBy>
  <cp:revision>1030</cp:revision>
  <dcterms:created xsi:type="dcterms:W3CDTF">2009-09-22T07:37:27Z</dcterms:created>
  <dcterms:modified xsi:type="dcterms:W3CDTF">2012-01-26T15:53:38Z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0x01010092D362E58263464AAA16CE9F20D49196</vt:lpwstr>
  </property>
</Properties>
</file>